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9"/>
  </p:notesMasterIdLst>
  <p:handoutMasterIdLst>
    <p:handoutMasterId r:id="rId60"/>
  </p:handoutMasterIdLst>
  <p:sldIdLst>
    <p:sldId id="256" r:id="rId5"/>
    <p:sldId id="272" r:id="rId6"/>
    <p:sldId id="274" r:id="rId7"/>
    <p:sldId id="330" r:id="rId8"/>
    <p:sldId id="299" r:id="rId9"/>
    <p:sldId id="292" r:id="rId10"/>
    <p:sldId id="294" r:id="rId11"/>
    <p:sldId id="293" r:id="rId12"/>
    <p:sldId id="297" r:id="rId13"/>
    <p:sldId id="296" r:id="rId14"/>
    <p:sldId id="295" r:id="rId15"/>
    <p:sldId id="276" r:id="rId16"/>
    <p:sldId id="279" r:id="rId17"/>
    <p:sldId id="277" r:id="rId18"/>
    <p:sldId id="278" r:id="rId19"/>
    <p:sldId id="270" r:id="rId20"/>
    <p:sldId id="269" r:id="rId21"/>
    <p:sldId id="284" r:id="rId22"/>
    <p:sldId id="285" r:id="rId23"/>
    <p:sldId id="281" r:id="rId24"/>
    <p:sldId id="283" r:id="rId25"/>
    <p:sldId id="288" r:id="rId26"/>
    <p:sldId id="282" r:id="rId27"/>
    <p:sldId id="308" r:id="rId28"/>
    <p:sldId id="298" r:id="rId29"/>
    <p:sldId id="302" r:id="rId30"/>
    <p:sldId id="301" r:id="rId31"/>
    <p:sldId id="323" r:id="rId32"/>
    <p:sldId id="313" r:id="rId33"/>
    <p:sldId id="314" r:id="rId34"/>
    <p:sldId id="309" r:id="rId35"/>
    <p:sldId id="280" r:id="rId36"/>
    <p:sldId id="291" r:id="rId37"/>
    <p:sldId id="310" r:id="rId38"/>
    <p:sldId id="321" r:id="rId39"/>
    <p:sldId id="312" r:id="rId40"/>
    <p:sldId id="322" r:id="rId41"/>
    <p:sldId id="329" r:id="rId42"/>
    <p:sldId id="328" r:id="rId43"/>
    <p:sldId id="300" r:id="rId44"/>
    <p:sldId id="325" r:id="rId45"/>
    <p:sldId id="324" r:id="rId46"/>
    <p:sldId id="326" r:id="rId47"/>
    <p:sldId id="327" r:id="rId48"/>
    <p:sldId id="304" r:id="rId49"/>
    <p:sldId id="318" r:id="rId50"/>
    <p:sldId id="317" r:id="rId51"/>
    <p:sldId id="316" r:id="rId52"/>
    <p:sldId id="307" r:id="rId53"/>
    <p:sldId id="306" r:id="rId54"/>
    <p:sldId id="264" r:id="rId55"/>
    <p:sldId id="320" r:id="rId56"/>
    <p:sldId id="287" r:id="rId57"/>
    <p:sldId id="31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AF4182B-8AD3-42D4-8DE0-1CB22C6FFE07}">
          <p14:sldIdLst>
            <p14:sldId id="256"/>
            <p14:sldId id="272"/>
            <p14:sldId id="274"/>
            <p14:sldId id="330"/>
            <p14:sldId id="299"/>
            <p14:sldId id="292"/>
            <p14:sldId id="294"/>
            <p14:sldId id="293"/>
            <p14:sldId id="297"/>
            <p14:sldId id="296"/>
            <p14:sldId id="295"/>
            <p14:sldId id="276"/>
            <p14:sldId id="279"/>
            <p14:sldId id="277"/>
            <p14:sldId id="278"/>
            <p14:sldId id="270"/>
            <p14:sldId id="269"/>
            <p14:sldId id="284"/>
            <p14:sldId id="285"/>
            <p14:sldId id="281"/>
            <p14:sldId id="283"/>
            <p14:sldId id="288"/>
            <p14:sldId id="282"/>
            <p14:sldId id="308"/>
            <p14:sldId id="298"/>
            <p14:sldId id="302"/>
            <p14:sldId id="301"/>
            <p14:sldId id="323"/>
            <p14:sldId id="313"/>
            <p14:sldId id="314"/>
            <p14:sldId id="309"/>
            <p14:sldId id="280"/>
            <p14:sldId id="291"/>
            <p14:sldId id="310"/>
            <p14:sldId id="321"/>
            <p14:sldId id="312"/>
            <p14:sldId id="322"/>
            <p14:sldId id="329"/>
            <p14:sldId id="328"/>
            <p14:sldId id="300"/>
            <p14:sldId id="325"/>
            <p14:sldId id="324"/>
            <p14:sldId id="326"/>
            <p14:sldId id="327"/>
            <p14:sldId id="304"/>
            <p14:sldId id="318"/>
            <p14:sldId id="317"/>
            <p14:sldId id="316"/>
            <p14:sldId id="307"/>
            <p14:sldId id="306"/>
            <p14:sldId id="264"/>
            <p14:sldId id="320"/>
            <p14:sldId id="287"/>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67463" autoAdjust="0"/>
  </p:normalViewPr>
  <p:slideViewPr>
    <p:cSldViewPr snapToGrid="0">
      <p:cViewPr varScale="1">
        <p:scale>
          <a:sx n="48" d="100"/>
          <a:sy n="48" d="100"/>
        </p:scale>
        <p:origin x="1374" y="6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2/19/2020</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owardsdatascience.com/transformers-141e32e69591"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llennlp.org/elm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c.ai/seq2seq-pay-attention-to-self-attention-part-2/"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ostafadehghani.com/2019/05/05/universal-transformers/"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mostafadehghani.com/wp-content/uploads/2018/07/AdaptiveUT.gif" TargetMode="External"/><Relationship Id="rId4" Type="http://schemas.openxmlformats.org/officeDocument/2006/relationships/hyperlink" Target="http://mostafadehghani.com/wp-content/uploads/2018/07/UTtransformer.gi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46</a:t>
            </a:fld>
            <a:endParaRPr lang="en-US" dirty="0"/>
          </a:p>
        </p:txBody>
      </p:sp>
    </p:spTree>
    <p:extLst>
      <p:ext uri="{BB962C8B-B14F-4D97-AF65-F5344CB8AC3E}">
        <p14:creationId xmlns:p14="http://schemas.microsoft.com/office/powerpoint/2010/main" val="797687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51</a:t>
            </a:fld>
            <a:endParaRPr lang="en-US" dirty="0"/>
          </a:p>
        </p:txBody>
      </p:sp>
    </p:spTree>
    <p:extLst>
      <p:ext uri="{BB962C8B-B14F-4D97-AF65-F5344CB8AC3E}">
        <p14:creationId xmlns:p14="http://schemas.microsoft.com/office/powerpoint/2010/main" val="64420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54</a:t>
            </a:fld>
            <a:endParaRPr lang="en-US" dirty="0"/>
          </a:p>
        </p:txBody>
      </p:sp>
    </p:spTree>
    <p:extLst>
      <p:ext uri="{BB962C8B-B14F-4D97-AF65-F5344CB8AC3E}">
        <p14:creationId xmlns:p14="http://schemas.microsoft.com/office/powerpoint/2010/main" val="77431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1831139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https://towardsdatascience.com/transformers-141e32e69591</a:t>
            </a:r>
            <a:endParaRPr lang="en-US" dirty="0"/>
          </a:p>
          <a:p>
            <a:endParaRPr lang="en-US" dirty="0"/>
          </a:p>
          <a:p>
            <a:r>
              <a:rPr lang="en-US" dirty="0"/>
              <a:t>Advantages of CNNs</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140918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http://colah.github.io/posts/2015-08-Understanding-LSTMs/</a:t>
            </a:r>
            <a:endParaRPr lang="en-US" dirty="0"/>
          </a:p>
          <a:p>
            <a:endParaRPr lang="en-US" dirty="0"/>
          </a:p>
          <a:p>
            <a:r>
              <a:rPr lang="en-US" dirty="0"/>
              <a:t>Advantages of RNNs</a:t>
            </a:r>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2195625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2331529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Deep Contextualized Word Representations</a:t>
            </a:r>
            <a:r>
              <a:rPr lang="en-US" sz="1200" b="0" i="0" kern="1200" dirty="0">
                <a:solidFill>
                  <a:schemeClr val="tx1"/>
                </a:solidFill>
                <a:effectLst/>
                <a:latin typeface="+mn-lt"/>
                <a:ea typeface="+mn-ea"/>
                <a:cs typeface="+mn-cs"/>
              </a:rPr>
              <a:t> </a:t>
            </a:r>
          </a:p>
          <a:p>
            <a:r>
              <a:rPr lang="en-US" sz="1200" b="1" i="1" kern="1200" dirty="0">
                <a:solidFill>
                  <a:schemeClr val="tx1"/>
                </a:solidFill>
                <a:effectLst/>
                <a:latin typeface="+mn-lt"/>
                <a:ea typeface="+mn-ea"/>
                <a:cs typeface="+mn-cs"/>
              </a:rPr>
              <a:t>E</a:t>
            </a:r>
            <a:r>
              <a:rPr lang="en-US" sz="1200" b="0" i="1" kern="1200" dirty="0">
                <a:solidFill>
                  <a:schemeClr val="tx1"/>
                </a:solidFill>
                <a:effectLst/>
                <a:latin typeface="+mn-lt"/>
                <a:ea typeface="+mn-ea"/>
                <a:cs typeface="+mn-cs"/>
              </a:rPr>
              <a:t>mbeddings from </a:t>
            </a:r>
            <a:r>
              <a:rPr lang="en-US" sz="1200" b="1" i="1" kern="1200" dirty="0">
                <a:solidFill>
                  <a:schemeClr val="tx1"/>
                </a:solidFill>
                <a:effectLst/>
                <a:latin typeface="+mn-lt"/>
                <a:ea typeface="+mn-ea"/>
                <a:cs typeface="+mn-cs"/>
              </a:rPr>
              <a:t>L</a:t>
            </a:r>
            <a:r>
              <a:rPr lang="en-US" sz="1200" b="0" i="1" kern="1200" dirty="0">
                <a:solidFill>
                  <a:schemeClr val="tx1"/>
                </a:solidFill>
                <a:effectLst/>
                <a:latin typeface="+mn-lt"/>
                <a:ea typeface="+mn-ea"/>
                <a:cs typeface="+mn-cs"/>
              </a:rPr>
              <a:t>anguage </a:t>
            </a:r>
            <a:r>
              <a:rPr lang="en-US" sz="1200" b="1" i="1" kern="1200" dirty="0">
                <a:solidFill>
                  <a:schemeClr val="tx1"/>
                </a:solidFill>
                <a:effectLst/>
                <a:latin typeface="+mn-lt"/>
                <a:ea typeface="+mn-ea"/>
                <a:cs typeface="+mn-cs"/>
              </a:rPr>
              <a:t>Mo</a:t>
            </a:r>
            <a:r>
              <a:rPr lang="en-US" sz="1200" b="0" i="1" kern="1200" dirty="0">
                <a:solidFill>
                  <a:schemeClr val="tx1"/>
                </a:solidFill>
                <a:effectLst/>
                <a:latin typeface="+mn-lt"/>
                <a:ea typeface="+mn-ea"/>
                <a:cs typeface="+mn-cs"/>
              </a:rPr>
              <a:t>dels</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3725311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https://mc.ai/seq2seq-pay-attention-to-self-attention-part-2/</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2268342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https://mostafadehghani.com/2019/05/05/universal-transformers/</a:t>
            </a:r>
            <a:endParaRPr lang="en-US" dirty="0">
              <a:hlinkClick r:id="rId4"/>
            </a:endParaRPr>
          </a:p>
          <a:p>
            <a:r>
              <a:rPr lang="en-US" dirty="0">
                <a:hlinkClick r:id="rId4"/>
              </a:rPr>
              <a:t>http://mostafadehghani.com/wp-content/uploads/2018/07/UTtransformer.gif</a:t>
            </a:r>
            <a:endParaRPr lang="en-US" dirty="0"/>
          </a:p>
          <a:p>
            <a:r>
              <a:rPr lang="en-US" dirty="0">
                <a:hlinkClick r:id="rId5"/>
              </a:rPr>
              <a:t>http://mostafadehghani.com/wp-content/uploads/2018/07/AdaptiveUT.gif</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2949912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1049158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2/19/2020</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2/19/2020</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in/dhruv-sakalley-5146a921/" TargetMode="External"/><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www.jmlr.org/papers/volume3/bengio03a/bengio03a.pdf" TargetMode="External"/><Relationship Id="rId5" Type="http://schemas.openxmlformats.org/officeDocument/2006/relationships/hyperlink" Target="https://papers.nips.cc/paper/1839-a-neural-probabilistic-language-model.pdf" TargetMode="Externa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sv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lexisnexis.com/en-us/rule-of-law/default.page"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relx.wd3.myworkdayjobs.com/LexisNexisLegal"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towardsdatascience.com/from-pre-trained-word-embeddings-to-pre-trained-language-models-focus-on-bert-343815627598"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arxiv.org/pdf/1909.01958.pdf"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8888/notebooks/nlp/Transformer%20probe.ipynb"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hanxiao/bert-as-service#q-so-which-layer-and-which-pooling-strategy-is-the-bes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nlp.stanford.edu/~johnhew/structural-probe.html?utm_source=quora&amp;utm_medium=referral#the-structural-prob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localhost:8888/notebooks/nlp/sentence%20to%20embeddings.ipynb"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transformer.huggingface.co/doc/gpt2-larg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npr.org/sections/codeswitch/2016/10/28/499475248/diwali-dilemma-my-complicated-relationship-with-the-swastika" TargetMode="External"/><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hyperlink" Target="https://www.npr.org/player/embed/499475248/499796189"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towardsdatascience.com/from-pre-trained-word-embeddings-to-pre-trained-language-models-focus-on-bert-343815627598" TargetMode="External"/><Relationship Id="rId3" Type="http://schemas.openxmlformats.org/officeDocument/2006/relationships/hyperlink" Target="https://demo.allennlp.org/reading-comprehension" TargetMode="External"/><Relationship Id="rId7" Type="http://schemas.openxmlformats.org/officeDocument/2006/relationships/hyperlink" Target="http://jalammar.github.io/illustrated-ber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luebenchmark.com/" TargetMode="External"/><Relationship Id="rId5" Type="http://schemas.openxmlformats.org/officeDocument/2006/relationships/hyperlink" Target="https://cai.tools.sap/blog/glove-and-fasttext-two-popular-word-vector-models-in-nlp/" TargetMode="External"/><Relationship Id="rId4" Type="http://schemas.openxmlformats.org/officeDocument/2006/relationships/hyperlink" Target="http://hunterheidenreich.com/blog/intro-to-word-embeddings/" TargetMode="External"/><Relationship Id="rId9" Type="http://schemas.openxmlformats.org/officeDocument/2006/relationships/hyperlink" Target="https://github.com/huggingface/transformer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440" y="1049670"/>
            <a:ext cx="1128382" cy="847206"/>
            <a:chOff x="7393391" y="1075612"/>
            <a:chExt cx="1128382" cy="847206"/>
          </a:xfrm>
        </p:grpSpPr>
        <p:sp>
          <p:nvSpPr>
            <p:cNvPr id="51"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5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4" name="Freeform: Shape 53">
            <a:extLst>
              <a:ext uri="{FF2B5EF4-FFF2-40B4-BE49-F238E27FC236}">
                <a16:creationId xmlns:a16="http://schemas.microsoft.com/office/drawing/2014/main" id="{91AFB7FD-C0D0-4D48-B008-DEA973A72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0946" y="426510"/>
            <a:ext cx="1366757" cy="1232062"/>
          </a:xfrm>
          <a:custGeom>
            <a:avLst/>
            <a:gdLst>
              <a:gd name="connsiteX0" fmla="*/ 389939 w 1366757"/>
              <a:gd name="connsiteY0" fmla="*/ 0 h 1232062"/>
              <a:gd name="connsiteX1" fmla="*/ 978131 w 1366757"/>
              <a:gd name="connsiteY1" fmla="*/ 0 h 1232062"/>
              <a:gd name="connsiteX2" fmla="*/ 1062158 w 1366757"/>
              <a:gd name="connsiteY2" fmla="*/ 48072 h 1232062"/>
              <a:gd name="connsiteX3" fmla="*/ 1356254 w 1366757"/>
              <a:gd name="connsiteY3" fmla="*/ 566179 h 1232062"/>
              <a:gd name="connsiteX4" fmla="*/ 1356254 w 1366757"/>
              <a:gd name="connsiteY4" fmla="*/ 665884 h 1232062"/>
              <a:gd name="connsiteX5" fmla="*/ 1062158 w 1366757"/>
              <a:gd name="connsiteY5" fmla="*/ 1183990 h 1232062"/>
              <a:gd name="connsiteX6" fmla="*/ 978131 w 1366757"/>
              <a:gd name="connsiteY6" fmla="*/ 1232062 h 1232062"/>
              <a:gd name="connsiteX7" fmla="*/ 389939 w 1366757"/>
              <a:gd name="connsiteY7" fmla="*/ 1232062 h 1232062"/>
              <a:gd name="connsiteX8" fmla="*/ 305913 w 1366757"/>
              <a:gd name="connsiteY8" fmla="*/ 1183990 h 1232062"/>
              <a:gd name="connsiteX9" fmla="*/ 11817 w 1366757"/>
              <a:gd name="connsiteY9" fmla="*/ 665884 h 1232062"/>
              <a:gd name="connsiteX10" fmla="*/ 11817 w 1366757"/>
              <a:gd name="connsiteY10" fmla="*/ 566179 h 1232062"/>
              <a:gd name="connsiteX11" fmla="*/ 305913 w 1366757"/>
              <a:gd name="connsiteY11" fmla="*/ 48072 h 1232062"/>
              <a:gd name="connsiteX12" fmla="*/ 389939 w 1366757"/>
              <a:gd name="connsiteY12" fmla="*/ 0 h 123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6757" h="1232062">
                <a:moveTo>
                  <a:pt x="389939" y="0"/>
                </a:moveTo>
                <a:cubicBezTo>
                  <a:pt x="978131" y="0"/>
                  <a:pt x="978131" y="0"/>
                  <a:pt x="978131" y="0"/>
                </a:cubicBezTo>
                <a:cubicBezTo>
                  <a:pt x="1007891" y="0"/>
                  <a:pt x="1046404" y="21366"/>
                  <a:pt x="1062158" y="48072"/>
                </a:cubicBezTo>
                <a:cubicBezTo>
                  <a:pt x="1356254" y="566179"/>
                  <a:pt x="1356254" y="566179"/>
                  <a:pt x="1356254" y="566179"/>
                </a:cubicBezTo>
                <a:cubicBezTo>
                  <a:pt x="1370259" y="594666"/>
                  <a:pt x="1370259" y="637396"/>
                  <a:pt x="1356254" y="665884"/>
                </a:cubicBezTo>
                <a:cubicBezTo>
                  <a:pt x="1062158" y="1183990"/>
                  <a:pt x="1062158" y="1183990"/>
                  <a:pt x="1062158" y="1183990"/>
                </a:cubicBezTo>
                <a:cubicBezTo>
                  <a:pt x="1046404" y="1210698"/>
                  <a:pt x="1007891" y="1232062"/>
                  <a:pt x="978131" y="1232062"/>
                </a:cubicBezTo>
                <a:lnTo>
                  <a:pt x="389939" y="1232062"/>
                </a:lnTo>
                <a:cubicBezTo>
                  <a:pt x="358429" y="1232062"/>
                  <a:pt x="319917" y="1210698"/>
                  <a:pt x="305913" y="1183990"/>
                </a:cubicBezTo>
                <a:cubicBezTo>
                  <a:pt x="11817" y="665884"/>
                  <a:pt x="11817" y="665884"/>
                  <a:pt x="11817" y="665884"/>
                </a:cubicBezTo>
                <a:cubicBezTo>
                  <a:pt x="-3939" y="637396"/>
                  <a:pt x="-3939" y="594666"/>
                  <a:pt x="11817" y="566179"/>
                </a:cubicBezTo>
                <a:cubicBezTo>
                  <a:pt x="305913" y="48072"/>
                  <a:pt x="305913" y="48072"/>
                  <a:pt x="305913" y="48072"/>
                </a:cubicBezTo>
                <a:cubicBezTo>
                  <a:pt x="319917" y="21366"/>
                  <a:pt x="358429" y="0"/>
                  <a:pt x="389939"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7010" y="622356"/>
            <a:ext cx="854627" cy="854627"/>
          </a:xfrm>
          <a:prstGeom prst="rect">
            <a:avLst/>
          </a:prstGeom>
        </p:spPr>
      </p:pic>
      <p:sp useBgFill="1">
        <p:nvSpPr>
          <p:cNvPr id="56" name="Freeform: Shape 55">
            <a:extLst>
              <a:ext uri="{FF2B5EF4-FFF2-40B4-BE49-F238E27FC236}">
                <a16:creationId xmlns:a16="http://schemas.microsoft.com/office/drawing/2014/main" id="{C06D11DA-88D8-46C1-A244-41C5A8A9E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0791" y="1799112"/>
            <a:ext cx="4808198" cy="426190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3478" y="2708512"/>
            <a:ext cx="2442825" cy="2442825"/>
          </a:xfrm>
          <a:prstGeom prst="rect">
            <a:avLst/>
          </a:prstGeom>
        </p:spPr>
      </p:pic>
      <p:sp>
        <p:nvSpPr>
          <p:cNvPr id="58" name="Freeform: Shape 57">
            <a:extLst>
              <a:ext uri="{FF2B5EF4-FFF2-40B4-BE49-F238E27FC236}">
                <a16:creationId xmlns:a16="http://schemas.microsoft.com/office/drawing/2014/main" id="{9ED24E9E-3415-42C3-B58A-42D618995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2560" y="1208098"/>
            <a:ext cx="2426310" cy="2187196"/>
          </a:xfrm>
          <a:custGeom>
            <a:avLst/>
            <a:gdLst>
              <a:gd name="connsiteX0" fmla="*/ 638327 w 2237370"/>
              <a:gd name="connsiteY0" fmla="*/ 0 h 2016876"/>
              <a:gd name="connsiteX1" fmla="*/ 1601193 w 2237370"/>
              <a:gd name="connsiteY1" fmla="*/ 0 h 2016876"/>
              <a:gd name="connsiteX2" fmla="*/ 1738744 w 2237370"/>
              <a:gd name="connsiteY2" fmla="*/ 78694 h 2016876"/>
              <a:gd name="connsiteX3" fmla="*/ 2220176 w 2237370"/>
              <a:gd name="connsiteY3" fmla="*/ 926830 h 2016876"/>
              <a:gd name="connsiteX4" fmla="*/ 2220176 w 2237370"/>
              <a:gd name="connsiteY4" fmla="*/ 1090047 h 2016876"/>
              <a:gd name="connsiteX5" fmla="*/ 1738744 w 2237370"/>
              <a:gd name="connsiteY5" fmla="*/ 1938183 h 2016876"/>
              <a:gd name="connsiteX6" fmla="*/ 1601193 w 2237370"/>
              <a:gd name="connsiteY6" fmla="*/ 2016876 h 2016876"/>
              <a:gd name="connsiteX7" fmla="*/ 638327 w 2237370"/>
              <a:gd name="connsiteY7" fmla="*/ 2016876 h 2016876"/>
              <a:gd name="connsiteX8" fmla="*/ 500776 w 2237370"/>
              <a:gd name="connsiteY8" fmla="*/ 1938183 h 2016876"/>
              <a:gd name="connsiteX9" fmla="*/ 19344 w 2237370"/>
              <a:gd name="connsiteY9" fmla="*/ 1090047 h 2016876"/>
              <a:gd name="connsiteX10" fmla="*/ 19344 w 2237370"/>
              <a:gd name="connsiteY10" fmla="*/ 926830 h 2016876"/>
              <a:gd name="connsiteX11" fmla="*/ 500776 w 2237370"/>
              <a:gd name="connsiteY11" fmla="*/ 78694 h 2016876"/>
              <a:gd name="connsiteX12" fmla="*/ 638327 w 2237370"/>
              <a:gd name="connsiteY12" fmla="*/ 0 h 201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370" h="2016876">
                <a:moveTo>
                  <a:pt x="638327" y="0"/>
                </a:moveTo>
                <a:cubicBezTo>
                  <a:pt x="1601193" y="0"/>
                  <a:pt x="1601193" y="0"/>
                  <a:pt x="1601193" y="0"/>
                </a:cubicBezTo>
                <a:cubicBezTo>
                  <a:pt x="1649909" y="0"/>
                  <a:pt x="1712954" y="34975"/>
                  <a:pt x="1738744" y="78694"/>
                </a:cubicBezTo>
                <a:cubicBezTo>
                  <a:pt x="2220176" y="926830"/>
                  <a:pt x="2220176" y="926830"/>
                  <a:pt x="2220176" y="926830"/>
                </a:cubicBezTo>
                <a:cubicBezTo>
                  <a:pt x="2243102" y="973464"/>
                  <a:pt x="2243102" y="1043413"/>
                  <a:pt x="2220176" y="1090047"/>
                </a:cubicBezTo>
                <a:cubicBezTo>
                  <a:pt x="1738744" y="1938183"/>
                  <a:pt x="1738744" y="1938183"/>
                  <a:pt x="1738744" y="1938183"/>
                </a:cubicBezTo>
                <a:cubicBezTo>
                  <a:pt x="1712954" y="1981902"/>
                  <a:pt x="1649909" y="2016876"/>
                  <a:pt x="1601193" y="2016876"/>
                </a:cubicBezTo>
                <a:lnTo>
                  <a:pt x="638327" y="2016876"/>
                </a:lnTo>
                <a:cubicBezTo>
                  <a:pt x="586746" y="2016876"/>
                  <a:pt x="523702" y="1981902"/>
                  <a:pt x="500776" y="1938183"/>
                </a:cubicBezTo>
                <a:cubicBezTo>
                  <a:pt x="19344" y="1090047"/>
                  <a:pt x="19344" y="1090047"/>
                  <a:pt x="19344" y="1090047"/>
                </a:cubicBezTo>
                <a:cubicBezTo>
                  <a:pt x="-6448" y="1043413"/>
                  <a:pt x="-6448" y="973464"/>
                  <a:pt x="19344" y="926830"/>
                </a:cubicBezTo>
                <a:cubicBezTo>
                  <a:pt x="500776" y="78694"/>
                  <a:pt x="500776" y="78694"/>
                  <a:pt x="500776" y="78694"/>
                </a:cubicBezTo>
                <a:cubicBezTo>
                  <a:pt x="523702" y="34975"/>
                  <a:pt x="586746" y="0"/>
                  <a:pt x="638327"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1161" y="1637142"/>
            <a:ext cx="1329108" cy="1329108"/>
          </a:xfrm>
          <a:prstGeom prst="rect">
            <a:avLst/>
          </a:prstGeom>
        </p:spPr>
      </p:pic>
      <p:sp>
        <p:nvSpPr>
          <p:cNvPr id="60" name="Freeform: Shape 59">
            <a:extLst>
              <a:ext uri="{FF2B5EF4-FFF2-40B4-BE49-F238E27FC236}">
                <a16:creationId xmlns:a16="http://schemas.microsoft.com/office/drawing/2014/main" id="{15882B67-4A02-4BCD-AD70-1D2B5F5EF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2185" y="4925651"/>
            <a:ext cx="1839293" cy="1658029"/>
          </a:xfrm>
          <a:custGeom>
            <a:avLst/>
            <a:gdLst>
              <a:gd name="connsiteX0" fmla="*/ 485386 w 1701304"/>
              <a:gd name="connsiteY0" fmla="*/ 0 h 1533639"/>
              <a:gd name="connsiteX1" fmla="*/ 1217552 w 1701304"/>
              <a:gd name="connsiteY1" fmla="*/ 0 h 1533639"/>
              <a:gd name="connsiteX2" fmla="*/ 1322147 w 1701304"/>
              <a:gd name="connsiteY2" fmla="*/ 59839 h 1533639"/>
              <a:gd name="connsiteX3" fmla="*/ 1688230 w 1701304"/>
              <a:gd name="connsiteY3" fmla="*/ 704765 h 1533639"/>
              <a:gd name="connsiteX4" fmla="*/ 1688230 w 1701304"/>
              <a:gd name="connsiteY4" fmla="*/ 828876 h 1533639"/>
              <a:gd name="connsiteX5" fmla="*/ 1322147 w 1701304"/>
              <a:gd name="connsiteY5" fmla="*/ 1473800 h 1533639"/>
              <a:gd name="connsiteX6" fmla="*/ 1217552 w 1701304"/>
              <a:gd name="connsiteY6" fmla="*/ 1533639 h 1533639"/>
              <a:gd name="connsiteX7" fmla="*/ 485386 w 1701304"/>
              <a:gd name="connsiteY7" fmla="*/ 1533639 h 1533639"/>
              <a:gd name="connsiteX8" fmla="*/ 380793 w 1701304"/>
              <a:gd name="connsiteY8" fmla="*/ 1473800 h 1533639"/>
              <a:gd name="connsiteX9" fmla="*/ 14709 w 1701304"/>
              <a:gd name="connsiteY9" fmla="*/ 828876 h 1533639"/>
              <a:gd name="connsiteX10" fmla="*/ 14709 w 1701304"/>
              <a:gd name="connsiteY10" fmla="*/ 704765 h 1533639"/>
              <a:gd name="connsiteX11" fmla="*/ 380793 w 1701304"/>
              <a:gd name="connsiteY11" fmla="*/ 59839 h 1533639"/>
              <a:gd name="connsiteX12" fmla="*/ 485386 w 1701304"/>
              <a:gd name="connsiteY12" fmla="*/ 0 h 153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1304" h="1533639">
                <a:moveTo>
                  <a:pt x="485386" y="0"/>
                </a:moveTo>
                <a:cubicBezTo>
                  <a:pt x="1217552" y="0"/>
                  <a:pt x="1217552" y="0"/>
                  <a:pt x="1217552" y="0"/>
                </a:cubicBezTo>
                <a:cubicBezTo>
                  <a:pt x="1254597" y="0"/>
                  <a:pt x="1302536" y="26596"/>
                  <a:pt x="1322147" y="59839"/>
                </a:cubicBezTo>
                <a:cubicBezTo>
                  <a:pt x="1688230" y="704765"/>
                  <a:pt x="1688230" y="704765"/>
                  <a:pt x="1688230" y="704765"/>
                </a:cubicBezTo>
                <a:cubicBezTo>
                  <a:pt x="1705663" y="740225"/>
                  <a:pt x="1705663" y="793415"/>
                  <a:pt x="1688230" y="828876"/>
                </a:cubicBezTo>
                <a:cubicBezTo>
                  <a:pt x="1322147" y="1473800"/>
                  <a:pt x="1322147" y="1473800"/>
                  <a:pt x="1322147" y="1473800"/>
                </a:cubicBezTo>
                <a:cubicBezTo>
                  <a:pt x="1302536" y="1507046"/>
                  <a:pt x="1254597" y="1533639"/>
                  <a:pt x="1217552" y="1533639"/>
                </a:cubicBezTo>
                <a:lnTo>
                  <a:pt x="485386" y="1533639"/>
                </a:lnTo>
                <a:cubicBezTo>
                  <a:pt x="446164" y="1533639"/>
                  <a:pt x="398225" y="1507046"/>
                  <a:pt x="380793" y="1473800"/>
                </a:cubicBezTo>
                <a:cubicBezTo>
                  <a:pt x="14709" y="828876"/>
                  <a:pt x="14709" y="828876"/>
                  <a:pt x="14709" y="828876"/>
                </a:cubicBezTo>
                <a:cubicBezTo>
                  <a:pt x="-4903" y="793415"/>
                  <a:pt x="-4903" y="740225"/>
                  <a:pt x="14709" y="704765"/>
                </a:cubicBezTo>
                <a:cubicBezTo>
                  <a:pt x="380793" y="59839"/>
                  <a:pt x="380793" y="59839"/>
                  <a:pt x="380793" y="59839"/>
                </a:cubicBezTo>
                <a:cubicBezTo>
                  <a:pt x="398225" y="26596"/>
                  <a:pt x="446164" y="0"/>
                  <a:pt x="485386" y="0"/>
                </a:cubicBezTo>
                <a:close/>
              </a:path>
            </a:pathLst>
          </a:custGeom>
          <a:solidFill>
            <a:schemeClr val="bg1"/>
          </a:solid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1190440" y="2945523"/>
            <a:ext cx="4905560" cy="3066471"/>
          </a:xfrm>
        </p:spPr>
        <p:txBody>
          <a:bodyPr anchor="t">
            <a:normAutofit/>
          </a:bodyPr>
          <a:lstStyle/>
          <a:p>
            <a:pPr algn="l"/>
            <a:r>
              <a:rPr lang="en-US" sz="7200">
                <a:latin typeface="Franklin Gothic Book" panose="020B0503020102020204" pitchFamily="34" charset="0"/>
                <a:cs typeface="Segoe UI" panose="020B0502040204020203" pitchFamily="34" charset="0"/>
              </a:rPr>
              <a:t>Dhruv Sakalley</a:t>
            </a:r>
            <a:br>
              <a:rPr lang="en-US" sz="7200">
                <a:latin typeface="Franklin Gothic Book" panose="020B0503020102020204" pitchFamily="34" charset="0"/>
                <a:cs typeface="Segoe UI" panose="020B0502040204020203" pitchFamily="34" charset="0"/>
              </a:rPr>
            </a:br>
            <a:r>
              <a:rPr lang="en-US" sz="1600">
                <a:hlinkClick r:id="rId8"/>
              </a:rPr>
              <a:t>https://www.linkedin.com/in/dhruv-sakalley-5146a921/</a:t>
            </a:r>
            <a:endParaRPr lang="en-US" sz="72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190441" y="2011679"/>
            <a:ext cx="4432438" cy="905897"/>
          </a:xfrm>
        </p:spPr>
        <p:txBody>
          <a:bodyPr anchor="b">
            <a:normAutofit/>
          </a:bodyPr>
          <a:lstStyle/>
          <a:p>
            <a:pPr algn="l"/>
            <a:r>
              <a:rPr lang="en-US" dirty="0">
                <a:latin typeface="Franklin Gothic Book" panose="020B0503020102020204" pitchFamily="34" charset="0"/>
              </a:rPr>
              <a:t>Developments in Understanding Natural Language</a:t>
            </a: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01554" y="5254388"/>
            <a:ext cx="1000554" cy="1000554"/>
          </a:xfrm>
          <a:prstGeom prst="rect">
            <a:avLst/>
          </a:prstGeom>
        </p:spPr>
      </p:pic>
    </p:spTree>
    <p:extLst>
      <p:ext uri="{BB962C8B-B14F-4D97-AF65-F5344CB8AC3E}">
        <p14:creationId xmlns:p14="http://schemas.microsoft.com/office/powerpoint/2010/main" val="322398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Image result for ibm watson logo">
            <a:extLst>
              <a:ext uri="{FF2B5EF4-FFF2-40B4-BE49-F238E27FC236}">
                <a16:creationId xmlns:a16="http://schemas.microsoft.com/office/drawing/2014/main" id="{23C8535D-CCA6-4EF7-B2C7-E4AB0611F8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5014" y="643467"/>
            <a:ext cx="7321971"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643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4" name="Picture 6" descr="Image result for jeopardy ibm watson">
            <a:extLst>
              <a:ext uri="{FF2B5EF4-FFF2-40B4-BE49-F238E27FC236}">
                <a16:creationId xmlns:a16="http://schemas.microsoft.com/office/drawing/2014/main" id="{B9B91330-D23B-44F9-8381-8265BB08177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48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02ADAD-B14C-4C04-AF10-6BD7F91C97AC}"/>
              </a:ext>
            </a:extLst>
          </p:cNvPr>
          <p:cNvSpPr>
            <a:spLocks noGrp="1"/>
          </p:cNvSpPr>
          <p:nvPr>
            <p:ph type="title"/>
          </p:nvPr>
        </p:nvSpPr>
        <p:spPr>
          <a:xfrm>
            <a:off x="643467" y="321734"/>
            <a:ext cx="10905066" cy="1135737"/>
          </a:xfrm>
        </p:spPr>
        <p:txBody>
          <a:bodyPr vert="horz" lIns="91440" tIns="45720" rIns="91440" bIns="45720" rtlCol="0" anchor="ctr">
            <a:normAutofit/>
          </a:bodyPr>
          <a:lstStyle/>
          <a:p>
            <a:pPr>
              <a:spcAft>
                <a:spcPts val="600"/>
              </a:spcAft>
            </a:pPr>
            <a:r>
              <a:rPr lang="en-US" sz="3600" b="1" dirty="0"/>
              <a:t>Language is the scaffold of our minds.</a:t>
            </a:r>
          </a:p>
        </p:txBody>
      </p:sp>
      <p:sp>
        <p:nvSpPr>
          <p:cNvPr id="6" name="Rectangle 5">
            <a:extLst>
              <a:ext uri="{FF2B5EF4-FFF2-40B4-BE49-F238E27FC236}">
                <a16:creationId xmlns:a16="http://schemas.microsoft.com/office/drawing/2014/main" id="{CA69C5B2-8667-4FA9-8FE8-1845578599C7}"/>
              </a:ext>
            </a:extLst>
          </p:cNvPr>
          <p:cNvSpPr/>
          <p:nvPr/>
        </p:nvSpPr>
        <p:spPr>
          <a:xfrm>
            <a:off x="643469" y="1782981"/>
            <a:ext cx="4008384" cy="4393982"/>
          </a:xfrm>
          <a:prstGeom prst="rect">
            <a:avLst/>
          </a:prstGeom>
        </p:spPr>
        <p:txBody>
          <a:bodyPr vert="horz" lIns="91440" tIns="45720" rIns="91440" bIns="45720" rtlCol="0">
            <a:normAutofit/>
          </a:bodyPr>
          <a:lstStyle/>
          <a:p>
            <a:pPr>
              <a:lnSpc>
                <a:spcPct val="90000"/>
              </a:lnSpc>
              <a:spcAft>
                <a:spcPts val="600"/>
              </a:spcAft>
            </a:pPr>
            <a:endParaRPr lang="en-US" sz="2000" b="1" i="1" dirty="0"/>
          </a:p>
          <a:p>
            <a:pPr>
              <a:lnSpc>
                <a:spcPct val="90000"/>
              </a:lnSpc>
              <a:spcAft>
                <a:spcPts val="600"/>
              </a:spcAft>
            </a:pPr>
            <a:r>
              <a:rPr lang="en-US" sz="2000" i="1" dirty="0"/>
              <a:t>“We build our thoughts through language and it conditions how we experience and interact with the world." – </a:t>
            </a:r>
            <a:r>
              <a:rPr lang="en-US" sz="2000" i="1" dirty="0" err="1"/>
              <a:t>Yueng</a:t>
            </a:r>
            <a:endParaRPr lang="en-US" sz="2000" i="1" dirty="0"/>
          </a:p>
          <a:p>
            <a:pPr>
              <a:lnSpc>
                <a:spcPct val="90000"/>
              </a:lnSpc>
              <a:spcAft>
                <a:spcPts val="600"/>
              </a:spcAft>
            </a:pPr>
            <a:endParaRPr lang="en-US" sz="2000" i="1" dirty="0"/>
          </a:p>
          <a:p>
            <a:pPr>
              <a:lnSpc>
                <a:spcPct val="90000"/>
              </a:lnSpc>
              <a:spcAft>
                <a:spcPts val="600"/>
              </a:spcAft>
            </a:pPr>
            <a:r>
              <a:rPr lang="en-US" sz="2000" dirty="0"/>
              <a:t>Natural Language Processing, Understanding or Inference provide tools for mathematically representing information in high dimensional spaces making it actionable.</a:t>
            </a:r>
          </a:p>
        </p:txBody>
      </p:sp>
      <p:grpSp>
        <p:nvGrpSpPr>
          <p:cNvPr id="52" name="Group 5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3" name="Rectangle 5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7" name="Isosceles Triangle 5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A4F53D9D-A1C8-4DC1-AEFC-A29AF613B9AB}"/>
              </a:ext>
            </a:extLst>
          </p:cNvPr>
          <p:cNvPicPr>
            <a:picLocks noChangeAspect="1"/>
          </p:cNvPicPr>
          <p:nvPr/>
        </p:nvPicPr>
        <p:blipFill>
          <a:blip r:embed="rId2"/>
          <a:stretch>
            <a:fillRect/>
          </a:stretch>
        </p:blipFill>
        <p:spPr>
          <a:xfrm>
            <a:off x="5878396" y="1942415"/>
            <a:ext cx="5087060" cy="3277057"/>
          </a:xfrm>
          <a:prstGeom prst="rect">
            <a:avLst/>
          </a:prstGeom>
        </p:spPr>
      </p:pic>
    </p:spTree>
    <p:extLst>
      <p:ext uri="{BB962C8B-B14F-4D97-AF65-F5344CB8AC3E}">
        <p14:creationId xmlns:p14="http://schemas.microsoft.com/office/powerpoint/2010/main" val="31832601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22E5BF8B-9586-44B2-9466-AC87715F109B}"/>
              </a:ext>
            </a:extLst>
          </p:cNvPr>
          <p:cNvPicPr>
            <a:picLocks noGrp="1" noChangeAspect="1"/>
          </p:cNvPicPr>
          <p:nvPr>
            <p:ph idx="1"/>
          </p:nvPr>
        </p:nvPicPr>
        <p:blipFill rotWithShape="1">
          <a:blip r:embed="rId2"/>
          <a:srcRect l="3922"/>
          <a:stretch/>
        </p:blipFill>
        <p:spPr>
          <a:xfrm>
            <a:off x="746190" y="491900"/>
            <a:ext cx="10721907" cy="5663518"/>
          </a:xfrm>
          <a:prstGeom prst="rect">
            <a:avLst/>
          </a:prstGeom>
        </p:spPr>
      </p:pic>
      <p:grpSp>
        <p:nvGrpSpPr>
          <p:cNvPr id="31" name="Group 30">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32" name="Straight Connector 31">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947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8">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0">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13">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4">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5">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16">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17">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20">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22">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28">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6B45AB95-2514-4B16-AB37-918E486CD664}"/>
              </a:ext>
            </a:extLst>
          </p:cNvPr>
          <p:cNvPicPr>
            <a:picLocks noGrp="1" noChangeAspect="1"/>
          </p:cNvPicPr>
          <p:nvPr>
            <p:ph idx="1"/>
          </p:nvPr>
        </p:nvPicPr>
        <p:blipFill rotWithShape="1">
          <a:blip r:embed="rId2"/>
          <a:srcRect t="1081" r="1" b="647"/>
          <a:stretch/>
        </p:blipFill>
        <p:spPr>
          <a:xfrm>
            <a:off x="746190" y="491900"/>
            <a:ext cx="10721907" cy="5663518"/>
          </a:xfrm>
          <a:prstGeom prst="rect">
            <a:avLst/>
          </a:prstGeom>
        </p:spPr>
      </p:pic>
      <p:grpSp>
        <p:nvGrpSpPr>
          <p:cNvPr id="55" name="Group 30">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32" name="Straight Connector 31">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7802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6" name="Straight Connector 25">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96D950BD-2020-4370-A02F-7C5827AA8200}"/>
              </a:ext>
            </a:extLst>
          </p:cNvPr>
          <p:cNvPicPr>
            <a:picLocks noGrp="1" noChangeAspect="1"/>
          </p:cNvPicPr>
          <p:nvPr>
            <p:ph idx="1"/>
          </p:nvPr>
        </p:nvPicPr>
        <p:blipFill rotWithShape="1">
          <a:blip r:embed="rId2"/>
          <a:srcRect l="1083" r="-1" b="-1"/>
          <a:stretch/>
        </p:blipFill>
        <p:spPr>
          <a:xfrm>
            <a:off x="746190" y="491900"/>
            <a:ext cx="10721907" cy="5663518"/>
          </a:xfrm>
          <a:prstGeom prst="rect">
            <a:avLst/>
          </a:prstGeom>
        </p:spPr>
      </p:pic>
      <p:grpSp>
        <p:nvGrpSpPr>
          <p:cNvPr id="31" name="Group 30">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32" name="Straight Connector 31">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502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079-B185-4DE0-AF2C-AE4B7709FBC3}"/>
              </a:ext>
            </a:extLst>
          </p:cNvPr>
          <p:cNvSpPr>
            <a:spLocks noGrp="1"/>
          </p:cNvSpPr>
          <p:nvPr>
            <p:ph type="title"/>
          </p:nvPr>
        </p:nvSpPr>
        <p:spPr>
          <a:xfrm>
            <a:off x="2257214" y="528034"/>
            <a:ext cx="9609544" cy="6168980"/>
          </a:xfrm>
        </p:spPr>
        <p:txBody>
          <a:bodyPr anchor="ctr">
            <a:normAutofit/>
          </a:bodyPr>
          <a:lstStyle/>
          <a:p>
            <a:r>
              <a:rPr lang="en-US" dirty="0">
                <a:latin typeface="Franklin Gothic Book" panose="020B0503020102020204" pitchFamily="34" charset="0"/>
                <a:cs typeface="Segoe UI" panose="020B0502040204020203" pitchFamily="34" charset="0"/>
              </a:rPr>
              <a:t>Independent Identical Distribution (IID)</a:t>
            </a:r>
            <a:br>
              <a:rPr lang="en-US" dirty="0">
                <a:latin typeface="Franklin Gothic Book" panose="020B0503020102020204" pitchFamily="34" charset="0"/>
                <a:cs typeface="Segoe UI" panose="020B0502040204020203" pitchFamily="34" charset="0"/>
              </a:rPr>
            </a:br>
            <a:br>
              <a:rPr lang="en-US" dirty="0">
                <a:latin typeface="Franklin Gothic Book" panose="020B0503020102020204" pitchFamily="34" charset="0"/>
                <a:cs typeface="Segoe UI" panose="020B0502040204020203" pitchFamily="34" charset="0"/>
              </a:rPr>
            </a:br>
            <a:br>
              <a:rPr lang="en-US" dirty="0">
                <a:latin typeface="Franklin Gothic Book" panose="020B0503020102020204" pitchFamily="34" charset="0"/>
                <a:cs typeface="Segoe UI" panose="020B0502040204020203" pitchFamily="34" charset="0"/>
              </a:rPr>
            </a:br>
            <a:br>
              <a:rPr lang="en-US" dirty="0">
                <a:latin typeface="Franklin Gothic Book" panose="020B0503020102020204" pitchFamily="34" charset="0"/>
                <a:cs typeface="Segoe UI" panose="020B0502040204020203" pitchFamily="34" charset="0"/>
              </a:rPr>
            </a:br>
            <a:r>
              <a:rPr lang="en-US" dirty="0">
                <a:latin typeface="Franklin Gothic Book" panose="020B0503020102020204" pitchFamily="34" charset="0"/>
                <a:cs typeface="Segoe UI" panose="020B0502040204020203" pitchFamily="34" charset="0"/>
              </a:rPr>
              <a:t>Out of Distribution (OOD)</a:t>
            </a:r>
          </a:p>
        </p:txBody>
      </p:sp>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880360"/>
            <a:ext cx="1097280" cy="1097280"/>
          </a:xfrm>
          <a:prstGeom prst="rect">
            <a:avLst/>
          </a:prstGeom>
        </p:spPr>
      </p:pic>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882630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C758A-19E0-4120-94EB-654E89C27B34}"/>
              </a:ext>
            </a:extLst>
          </p:cNvPr>
          <p:cNvSpPr>
            <a:spLocks noGrp="1"/>
          </p:cNvSpPr>
          <p:nvPr>
            <p:ph type="title"/>
          </p:nvPr>
        </p:nvSpPr>
        <p:spPr>
          <a:xfrm>
            <a:off x="838200" y="365125"/>
            <a:ext cx="10515600" cy="1325563"/>
          </a:xfrm>
        </p:spPr>
        <p:txBody>
          <a:bodyPr/>
          <a:lstStyle/>
          <a:p>
            <a:r>
              <a:rPr lang="en-US" dirty="0"/>
              <a:t>Representation learning – At a sentence level</a:t>
            </a:r>
          </a:p>
        </p:txBody>
      </p:sp>
      <p:grpSp>
        <p:nvGrpSpPr>
          <p:cNvPr id="85" name="Group 84">
            <a:extLst>
              <a:ext uri="{FF2B5EF4-FFF2-40B4-BE49-F238E27FC236}">
                <a16:creationId xmlns:a16="http://schemas.microsoft.com/office/drawing/2014/main" id="{3934A347-E51B-479C-B198-BB0A5392BE9B}"/>
              </a:ext>
            </a:extLst>
          </p:cNvPr>
          <p:cNvGrpSpPr/>
          <p:nvPr/>
        </p:nvGrpSpPr>
        <p:grpSpPr>
          <a:xfrm>
            <a:off x="219968" y="1690688"/>
            <a:ext cx="11220103" cy="4880978"/>
            <a:chOff x="219968" y="1690688"/>
            <a:chExt cx="11220103" cy="4880978"/>
          </a:xfrm>
        </p:grpSpPr>
        <p:sp>
          <p:nvSpPr>
            <p:cNvPr id="19" name="Rectangle: Rounded Corners 18">
              <a:extLst>
                <a:ext uri="{FF2B5EF4-FFF2-40B4-BE49-F238E27FC236}">
                  <a16:creationId xmlns:a16="http://schemas.microsoft.com/office/drawing/2014/main" id="{9CE5A6D9-31B0-4111-ACF3-C5884FB2B4CB}"/>
                </a:ext>
              </a:extLst>
            </p:cNvPr>
            <p:cNvSpPr/>
            <p:nvPr/>
          </p:nvSpPr>
          <p:spPr>
            <a:xfrm>
              <a:off x="4793357" y="3665942"/>
              <a:ext cx="1407458" cy="636494"/>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t>Encoder</a:t>
              </a:r>
            </a:p>
          </p:txBody>
        </p:sp>
        <p:cxnSp>
          <p:nvCxnSpPr>
            <p:cNvPr id="22" name="Straight Arrow Connector 21">
              <a:extLst>
                <a:ext uri="{FF2B5EF4-FFF2-40B4-BE49-F238E27FC236}">
                  <a16:creationId xmlns:a16="http://schemas.microsoft.com/office/drawing/2014/main" id="{977114CC-0889-402B-82BE-4448FFF2A8B2}"/>
                </a:ext>
              </a:extLst>
            </p:cNvPr>
            <p:cNvCxnSpPr>
              <a:cxnSpLocks/>
            </p:cNvCxnSpPr>
            <p:nvPr/>
          </p:nvCxnSpPr>
          <p:spPr>
            <a:xfrm>
              <a:off x="3923955" y="2371501"/>
              <a:ext cx="761464" cy="1294441"/>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801A135-A9ED-41E5-A0FB-EBDB19B1BCD7}"/>
                </a:ext>
              </a:extLst>
            </p:cNvPr>
            <p:cNvCxnSpPr>
              <a:cxnSpLocks/>
            </p:cNvCxnSpPr>
            <p:nvPr/>
          </p:nvCxnSpPr>
          <p:spPr>
            <a:xfrm>
              <a:off x="3923955" y="3420204"/>
              <a:ext cx="744070" cy="51978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6E7068B-0276-40C1-9CA6-C347DB92874E}"/>
                </a:ext>
              </a:extLst>
            </p:cNvPr>
            <p:cNvCxnSpPr>
              <a:cxnSpLocks/>
            </p:cNvCxnSpPr>
            <p:nvPr/>
          </p:nvCxnSpPr>
          <p:spPr>
            <a:xfrm flipV="1">
              <a:off x="3923955" y="4155344"/>
              <a:ext cx="744070" cy="421138"/>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044E6C1-7DDF-4549-B2EF-02BF7E41BA33}"/>
                </a:ext>
              </a:extLst>
            </p:cNvPr>
            <p:cNvCxnSpPr>
              <a:cxnSpLocks/>
            </p:cNvCxnSpPr>
            <p:nvPr/>
          </p:nvCxnSpPr>
          <p:spPr>
            <a:xfrm flipV="1">
              <a:off x="3923955" y="4443804"/>
              <a:ext cx="744070" cy="1287949"/>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ube 22">
              <a:extLst>
                <a:ext uri="{FF2B5EF4-FFF2-40B4-BE49-F238E27FC236}">
                  <a16:creationId xmlns:a16="http://schemas.microsoft.com/office/drawing/2014/main" id="{1B5FA345-D61B-4FA0-94BF-572B3702FA37}"/>
                </a:ext>
              </a:extLst>
            </p:cNvPr>
            <p:cNvSpPr/>
            <p:nvPr/>
          </p:nvSpPr>
          <p:spPr>
            <a:xfrm rot="5400000" flipV="1">
              <a:off x="7157365" y="1860065"/>
              <a:ext cx="4365812" cy="4027058"/>
            </a:xfrm>
            <a:prstGeom prst="cub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41CFA0D5-F693-4061-B662-C0E06594E531}"/>
                </a:ext>
              </a:extLst>
            </p:cNvPr>
            <p:cNvSpPr/>
            <p:nvPr/>
          </p:nvSpPr>
          <p:spPr>
            <a:xfrm>
              <a:off x="219968" y="2732625"/>
              <a:ext cx="1407458" cy="636494"/>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Information A</a:t>
              </a:r>
            </a:p>
          </p:txBody>
        </p:sp>
        <p:cxnSp>
          <p:nvCxnSpPr>
            <p:cNvPr id="29" name="Straight Arrow Connector 28">
              <a:extLst>
                <a:ext uri="{FF2B5EF4-FFF2-40B4-BE49-F238E27FC236}">
                  <a16:creationId xmlns:a16="http://schemas.microsoft.com/office/drawing/2014/main" id="{A28FE351-4342-491F-9CA4-394C4A9FC898}"/>
                </a:ext>
              </a:extLst>
            </p:cNvPr>
            <p:cNvCxnSpPr>
              <a:cxnSpLocks/>
            </p:cNvCxnSpPr>
            <p:nvPr/>
          </p:nvCxnSpPr>
          <p:spPr>
            <a:xfrm flipV="1">
              <a:off x="1789860" y="2470422"/>
              <a:ext cx="794731" cy="5458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30C4C4A-71E9-4E53-9A62-6F66DB30D3B6}"/>
                </a:ext>
              </a:extLst>
            </p:cNvPr>
            <p:cNvCxnSpPr>
              <a:cxnSpLocks/>
            </p:cNvCxnSpPr>
            <p:nvPr/>
          </p:nvCxnSpPr>
          <p:spPr>
            <a:xfrm>
              <a:off x="1789860" y="3257158"/>
              <a:ext cx="786961" cy="1940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848BC5AF-39AF-4683-92EA-93C3BBA30F70}"/>
                </a:ext>
              </a:extLst>
            </p:cNvPr>
            <p:cNvCxnSpPr>
              <a:cxnSpLocks/>
            </p:cNvCxnSpPr>
            <p:nvPr/>
          </p:nvCxnSpPr>
          <p:spPr>
            <a:xfrm flipV="1">
              <a:off x="6326147" y="3984189"/>
              <a:ext cx="909560"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04BDF566-933C-4CF3-A900-8F677BF370FE}"/>
                </a:ext>
              </a:extLst>
            </p:cNvPr>
            <p:cNvCxnSpPr>
              <a:cxnSpLocks/>
            </p:cNvCxnSpPr>
            <p:nvPr/>
          </p:nvCxnSpPr>
          <p:spPr>
            <a:xfrm>
              <a:off x="1750526" y="4443804"/>
              <a:ext cx="916310" cy="11232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F2CAAEE2-6F16-4C41-A415-643A450BFC67}"/>
                </a:ext>
              </a:extLst>
            </p:cNvPr>
            <p:cNvCxnSpPr>
              <a:cxnSpLocks/>
            </p:cNvCxnSpPr>
            <p:nvPr/>
          </p:nvCxnSpPr>
          <p:spPr>
            <a:xfrm>
              <a:off x="1789860" y="4258235"/>
              <a:ext cx="809905" cy="2535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A49B139-C67C-4DD9-A8BF-CC354AEC0B3F}"/>
                </a:ext>
              </a:extLst>
            </p:cNvPr>
            <p:cNvCxnSpPr>
              <a:cxnSpLocks/>
            </p:cNvCxnSpPr>
            <p:nvPr/>
          </p:nvCxnSpPr>
          <p:spPr>
            <a:xfrm flipV="1">
              <a:off x="8361634" y="3665942"/>
              <a:ext cx="1822272" cy="1387590"/>
            </a:xfrm>
            <a:prstGeom prst="straightConnector1">
              <a:avLst/>
            </a:prstGeom>
            <a:ln w="28575">
              <a:solidFill>
                <a:schemeClr val="accent6">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0452CEA5-7035-4734-A9D4-2A71EB4B719F}"/>
                </a:ext>
              </a:extLst>
            </p:cNvPr>
            <p:cNvCxnSpPr>
              <a:cxnSpLocks/>
            </p:cNvCxnSpPr>
            <p:nvPr/>
          </p:nvCxnSpPr>
          <p:spPr>
            <a:xfrm flipV="1">
              <a:off x="8361634" y="2743336"/>
              <a:ext cx="701684" cy="2300881"/>
            </a:xfrm>
            <a:prstGeom prst="straightConnector1">
              <a:avLst/>
            </a:prstGeom>
            <a:ln w="28575">
              <a:solidFill>
                <a:schemeClr val="accent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C30B2B0E-2326-4FDF-94DA-E3D50A69609A}"/>
                </a:ext>
              </a:extLst>
            </p:cNvPr>
            <p:cNvCxnSpPr>
              <a:cxnSpLocks/>
            </p:cNvCxnSpPr>
            <p:nvPr/>
          </p:nvCxnSpPr>
          <p:spPr>
            <a:xfrm flipV="1">
              <a:off x="8367494" y="4218549"/>
              <a:ext cx="1244607" cy="825667"/>
            </a:xfrm>
            <a:prstGeom prst="straightConnector1">
              <a:avLst/>
            </a:prstGeom>
            <a:ln w="28575">
              <a:solidFill>
                <a:schemeClr val="accent6">
                  <a:lumMod val="60000"/>
                  <a:lumOff val="4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4EE59BBB-9D1E-4F76-B7F4-9090EFA907AB}"/>
                </a:ext>
              </a:extLst>
            </p:cNvPr>
            <p:cNvCxnSpPr>
              <a:cxnSpLocks/>
            </p:cNvCxnSpPr>
            <p:nvPr/>
          </p:nvCxnSpPr>
          <p:spPr>
            <a:xfrm flipV="1">
              <a:off x="8367494" y="3451245"/>
              <a:ext cx="391024" cy="1592971"/>
            </a:xfrm>
            <a:prstGeom prst="straightConnector1">
              <a:avLst/>
            </a:prstGeom>
            <a:ln w="28575">
              <a:solidFill>
                <a:schemeClr val="accent2">
                  <a:lumMod val="60000"/>
                  <a:lumOff val="40000"/>
                </a:schemeClr>
              </a:solidFill>
              <a:tailEnd type="triangle"/>
            </a:ln>
          </p:spPr>
          <p:style>
            <a:lnRef idx="1">
              <a:schemeClr val="dk1"/>
            </a:lnRef>
            <a:fillRef idx="0">
              <a:schemeClr val="dk1"/>
            </a:fillRef>
            <a:effectRef idx="0">
              <a:schemeClr val="dk1"/>
            </a:effectRef>
            <a:fontRef idx="minor">
              <a:schemeClr val="tx1"/>
            </a:fontRef>
          </p:style>
        </p:cxnSp>
        <p:sp>
          <p:nvSpPr>
            <p:cNvPr id="3092" name="TextBox 3091">
              <a:extLst>
                <a:ext uri="{FF2B5EF4-FFF2-40B4-BE49-F238E27FC236}">
                  <a16:creationId xmlns:a16="http://schemas.microsoft.com/office/drawing/2014/main" id="{EBBE8653-522B-4F34-A4A5-1884449A121F}"/>
                </a:ext>
              </a:extLst>
            </p:cNvPr>
            <p:cNvSpPr txBox="1"/>
            <p:nvPr/>
          </p:nvSpPr>
          <p:spPr>
            <a:xfrm>
              <a:off x="7872118" y="6202334"/>
              <a:ext cx="3567953" cy="369332"/>
            </a:xfrm>
            <a:prstGeom prst="rect">
              <a:avLst/>
            </a:prstGeom>
            <a:noFill/>
          </p:spPr>
          <p:txBody>
            <a:bodyPr wrap="square" rtlCol="0">
              <a:spAutoFit/>
            </a:bodyPr>
            <a:lstStyle/>
            <a:p>
              <a:r>
                <a:rPr lang="en-US" dirty="0"/>
                <a:t>High Dimensional Vector space</a:t>
              </a:r>
            </a:p>
          </p:txBody>
        </p:sp>
        <p:sp>
          <p:nvSpPr>
            <p:cNvPr id="40" name="Rectangle: Rounded Corners 39">
              <a:extLst>
                <a:ext uri="{FF2B5EF4-FFF2-40B4-BE49-F238E27FC236}">
                  <a16:creationId xmlns:a16="http://schemas.microsoft.com/office/drawing/2014/main" id="{5885D129-E7A7-478C-B7D8-E38CC1152CA0}"/>
                </a:ext>
              </a:extLst>
            </p:cNvPr>
            <p:cNvSpPr/>
            <p:nvPr/>
          </p:nvSpPr>
          <p:spPr>
            <a:xfrm>
              <a:off x="219968" y="3939988"/>
              <a:ext cx="1407458" cy="636494"/>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dirty="0"/>
                <a:t>Information</a:t>
              </a:r>
            </a:p>
            <a:p>
              <a:pPr algn="ctr"/>
              <a:r>
                <a:rPr lang="en-US" dirty="0"/>
                <a:t>B</a:t>
              </a:r>
            </a:p>
          </p:txBody>
        </p:sp>
        <p:grpSp>
          <p:nvGrpSpPr>
            <p:cNvPr id="30" name="Group 29">
              <a:extLst>
                <a:ext uri="{FF2B5EF4-FFF2-40B4-BE49-F238E27FC236}">
                  <a16:creationId xmlns:a16="http://schemas.microsoft.com/office/drawing/2014/main" id="{35305CA0-2A6A-43CF-9D55-945B8B1D478C}"/>
                </a:ext>
              </a:extLst>
            </p:cNvPr>
            <p:cNvGrpSpPr/>
            <p:nvPr/>
          </p:nvGrpSpPr>
          <p:grpSpPr>
            <a:xfrm>
              <a:off x="2665106" y="2053254"/>
              <a:ext cx="1121274" cy="539512"/>
              <a:chOff x="1980514" y="1392083"/>
              <a:chExt cx="1787181" cy="753871"/>
            </a:xfrm>
          </p:grpSpPr>
          <p:pic>
            <p:nvPicPr>
              <p:cNvPr id="13" name="Graphic 12" descr="Chat bubble">
                <a:extLst>
                  <a:ext uri="{FF2B5EF4-FFF2-40B4-BE49-F238E27FC236}">
                    <a16:creationId xmlns:a16="http://schemas.microsoft.com/office/drawing/2014/main" id="{02546252-220F-42DF-AFFA-B3692D98F6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2472" y="1493358"/>
                <a:ext cx="652596" cy="652596"/>
              </a:xfrm>
              <a:prstGeom prst="rect">
                <a:avLst/>
              </a:prstGeom>
            </p:spPr>
          </p:pic>
          <p:pic>
            <p:nvPicPr>
              <p:cNvPr id="15" name="Graphic 14" descr="Open quotation mark">
                <a:extLst>
                  <a:ext uri="{FF2B5EF4-FFF2-40B4-BE49-F238E27FC236}">
                    <a16:creationId xmlns:a16="http://schemas.microsoft.com/office/drawing/2014/main" id="{07414D18-9134-4E8F-AB90-1F6275DF2E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0514" y="1392083"/>
                <a:ext cx="652596" cy="652596"/>
              </a:xfrm>
              <a:prstGeom prst="rect">
                <a:avLst/>
              </a:prstGeom>
            </p:spPr>
          </p:pic>
          <p:pic>
            <p:nvPicPr>
              <p:cNvPr id="18" name="Graphic 17" descr="Closed quotation mark">
                <a:extLst>
                  <a:ext uri="{FF2B5EF4-FFF2-40B4-BE49-F238E27FC236}">
                    <a16:creationId xmlns:a16="http://schemas.microsoft.com/office/drawing/2014/main" id="{52E262A9-9477-43FD-9813-9BEDF8FCD3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5099" y="1400658"/>
                <a:ext cx="652596" cy="652596"/>
              </a:xfrm>
              <a:prstGeom prst="rect">
                <a:avLst/>
              </a:prstGeom>
            </p:spPr>
          </p:pic>
          <p:sp>
            <p:nvSpPr>
              <p:cNvPr id="27" name="Rectangle 26">
                <a:extLst>
                  <a:ext uri="{FF2B5EF4-FFF2-40B4-BE49-F238E27FC236}">
                    <a16:creationId xmlns:a16="http://schemas.microsoft.com/office/drawing/2014/main" id="{92CFEDFB-820B-459E-81DB-8F64D008F03C}"/>
                  </a:ext>
                </a:extLst>
              </p:cNvPr>
              <p:cNvSpPr/>
              <p:nvPr/>
            </p:nvSpPr>
            <p:spPr>
              <a:xfrm>
                <a:off x="1980515" y="1507425"/>
                <a:ext cx="1741122" cy="5458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517A0625-3B1A-4DC7-BA41-8BF74847B8EB}"/>
                </a:ext>
              </a:extLst>
            </p:cNvPr>
            <p:cNvGrpSpPr/>
            <p:nvPr/>
          </p:nvGrpSpPr>
          <p:grpSpPr>
            <a:xfrm>
              <a:off x="2711396" y="3126430"/>
              <a:ext cx="1121274" cy="539512"/>
              <a:chOff x="1980514" y="1392083"/>
              <a:chExt cx="1787181" cy="753871"/>
            </a:xfrm>
          </p:grpSpPr>
          <p:pic>
            <p:nvPicPr>
              <p:cNvPr id="52" name="Graphic 51" descr="Chat bubble">
                <a:extLst>
                  <a:ext uri="{FF2B5EF4-FFF2-40B4-BE49-F238E27FC236}">
                    <a16:creationId xmlns:a16="http://schemas.microsoft.com/office/drawing/2014/main" id="{0EC87EE2-A84F-45B1-85D3-79239FE468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2472" y="1493358"/>
                <a:ext cx="652596" cy="652596"/>
              </a:xfrm>
              <a:prstGeom prst="rect">
                <a:avLst/>
              </a:prstGeom>
            </p:spPr>
          </p:pic>
          <p:pic>
            <p:nvPicPr>
              <p:cNvPr id="53" name="Graphic 52" descr="Open quotation mark">
                <a:extLst>
                  <a:ext uri="{FF2B5EF4-FFF2-40B4-BE49-F238E27FC236}">
                    <a16:creationId xmlns:a16="http://schemas.microsoft.com/office/drawing/2014/main" id="{85498CB3-3B5A-440B-B701-F49BB8B7DE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0514" y="1392083"/>
                <a:ext cx="652596" cy="652596"/>
              </a:xfrm>
              <a:prstGeom prst="rect">
                <a:avLst/>
              </a:prstGeom>
            </p:spPr>
          </p:pic>
          <p:pic>
            <p:nvPicPr>
              <p:cNvPr id="55" name="Graphic 54" descr="Closed quotation mark">
                <a:extLst>
                  <a:ext uri="{FF2B5EF4-FFF2-40B4-BE49-F238E27FC236}">
                    <a16:creationId xmlns:a16="http://schemas.microsoft.com/office/drawing/2014/main" id="{710E6F34-A972-4925-B93F-204D10E332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5099" y="1400658"/>
                <a:ext cx="652596" cy="652596"/>
              </a:xfrm>
              <a:prstGeom prst="rect">
                <a:avLst/>
              </a:prstGeom>
            </p:spPr>
          </p:pic>
          <p:sp>
            <p:nvSpPr>
              <p:cNvPr id="56" name="Rectangle 55">
                <a:extLst>
                  <a:ext uri="{FF2B5EF4-FFF2-40B4-BE49-F238E27FC236}">
                    <a16:creationId xmlns:a16="http://schemas.microsoft.com/office/drawing/2014/main" id="{451FC6B5-092D-4500-A8EA-0553A886ECFE}"/>
                  </a:ext>
                </a:extLst>
              </p:cNvPr>
              <p:cNvSpPr/>
              <p:nvPr/>
            </p:nvSpPr>
            <p:spPr>
              <a:xfrm>
                <a:off x="1980515" y="1507425"/>
                <a:ext cx="1741122" cy="5458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2864EBB6-9B9E-4F0C-A3F8-1B48E5AD3652}"/>
                </a:ext>
              </a:extLst>
            </p:cNvPr>
            <p:cNvGrpSpPr/>
            <p:nvPr/>
          </p:nvGrpSpPr>
          <p:grpSpPr>
            <a:xfrm>
              <a:off x="2697675" y="4268208"/>
              <a:ext cx="1121274" cy="539512"/>
              <a:chOff x="1980514" y="1392083"/>
              <a:chExt cx="1787181" cy="753871"/>
            </a:xfrm>
          </p:grpSpPr>
          <p:pic>
            <p:nvPicPr>
              <p:cNvPr id="62" name="Graphic 61" descr="Chat bubble">
                <a:extLst>
                  <a:ext uri="{FF2B5EF4-FFF2-40B4-BE49-F238E27FC236}">
                    <a16:creationId xmlns:a16="http://schemas.microsoft.com/office/drawing/2014/main" id="{13EDDE10-1D12-4FE8-838A-F9D6E03D96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2472" y="1493358"/>
                <a:ext cx="652596" cy="652596"/>
              </a:xfrm>
              <a:prstGeom prst="rect">
                <a:avLst/>
              </a:prstGeom>
            </p:spPr>
          </p:pic>
          <p:pic>
            <p:nvPicPr>
              <p:cNvPr id="63" name="Graphic 62" descr="Open quotation mark">
                <a:extLst>
                  <a:ext uri="{FF2B5EF4-FFF2-40B4-BE49-F238E27FC236}">
                    <a16:creationId xmlns:a16="http://schemas.microsoft.com/office/drawing/2014/main" id="{0938D3E3-44C5-4AFB-B84A-024B1F65FC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0514" y="1392083"/>
                <a:ext cx="652596" cy="652596"/>
              </a:xfrm>
              <a:prstGeom prst="rect">
                <a:avLst/>
              </a:prstGeom>
            </p:spPr>
          </p:pic>
          <p:pic>
            <p:nvPicPr>
              <p:cNvPr id="64" name="Graphic 63" descr="Closed quotation mark">
                <a:extLst>
                  <a:ext uri="{FF2B5EF4-FFF2-40B4-BE49-F238E27FC236}">
                    <a16:creationId xmlns:a16="http://schemas.microsoft.com/office/drawing/2014/main" id="{FDF58C79-19A6-4692-B01D-BCD9A5B1F7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5099" y="1400658"/>
                <a:ext cx="652596" cy="652596"/>
              </a:xfrm>
              <a:prstGeom prst="rect">
                <a:avLst/>
              </a:prstGeom>
            </p:spPr>
          </p:pic>
          <p:sp>
            <p:nvSpPr>
              <p:cNvPr id="65" name="Rectangle 64">
                <a:extLst>
                  <a:ext uri="{FF2B5EF4-FFF2-40B4-BE49-F238E27FC236}">
                    <a16:creationId xmlns:a16="http://schemas.microsoft.com/office/drawing/2014/main" id="{682C995C-7A28-4B98-B2B6-B6318C587B78}"/>
                  </a:ext>
                </a:extLst>
              </p:cNvPr>
              <p:cNvSpPr/>
              <p:nvPr/>
            </p:nvSpPr>
            <p:spPr>
              <a:xfrm>
                <a:off x="1980515" y="1507425"/>
                <a:ext cx="1741122" cy="5458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98709535-246D-49B1-9A5B-837E84E06B40}"/>
                </a:ext>
              </a:extLst>
            </p:cNvPr>
            <p:cNvGrpSpPr/>
            <p:nvPr/>
          </p:nvGrpSpPr>
          <p:grpSpPr>
            <a:xfrm>
              <a:off x="2731828" y="5343645"/>
              <a:ext cx="1121274" cy="539512"/>
              <a:chOff x="1980514" y="1392083"/>
              <a:chExt cx="1787181" cy="753871"/>
            </a:xfrm>
          </p:grpSpPr>
          <p:pic>
            <p:nvPicPr>
              <p:cNvPr id="67" name="Graphic 66" descr="Chat bubble">
                <a:extLst>
                  <a:ext uri="{FF2B5EF4-FFF2-40B4-BE49-F238E27FC236}">
                    <a16:creationId xmlns:a16="http://schemas.microsoft.com/office/drawing/2014/main" id="{B042653B-E12F-4150-8B9A-E56AECF0FF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2472" y="1493358"/>
                <a:ext cx="652596" cy="652596"/>
              </a:xfrm>
              <a:prstGeom prst="rect">
                <a:avLst/>
              </a:prstGeom>
            </p:spPr>
          </p:pic>
          <p:pic>
            <p:nvPicPr>
              <p:cNvPr id="68" name="Graphic 67" descr="Open quotation mark">
                <a:extLst>
                  <a:ext uri="{FF2B5EF4-FFF2-40B4-BE49-F238E27FC236}">
                    <a16:creationId xmlns:a16="http://schemas.microsoft.com/office/drawing/2014/main" id="{81ECDCFE-4FF9-4FAE-B2C7-26DD6FCAFB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0514" y="1392083"/>
                <a:ext cx="652596" cy="652596"/>
              </a:xfrm>
              <a:prstGeom prst="rect">
                <a:avLst/>
              </a:prstGeom>
            </p:spPr>
          </p:pic>
          <p:pic>
            <p:nvPicPr>
              <p:cNvPr id="69" name="Graphic 68" descr="Closed quotation mark">
                <a:extLst>
                  <a:ext uri="{FF2B5EF4-FFF2-40B4-BE49-F238E27FC236}">
                    <a16:creationId xmlns:a16="http://schemas.microsoft.com/office/drawing/2014/main" id="{4CD4AEC0-80D6-4166-AD62-282DD8A0EC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5099" y="1400658"/>
                <a:ext cx="652596" cy="652596"/>
              </a:xfrm>
              <a:prstGeom prst="rect">
                <a:avLst/>
              </a:prstGeom>
            </p:spPr>
          </p:pic>
          <p:sp>
            <p:nvSpPr>
              <p:cNvPr id="70" name="Rectangle 69">
                <a:extLst>
                  <a:ext uri="{FF2B5EF4-FFF2-40B4-BE49-F238E27FC236}">
                    <a16:creationId xmlns:a16="http://schemas.microsoft.com/office/drawing/2014/main" id="{FBCD227B-D31E-4F8C-86E1-7005AAAED701}"/>
                  </a:ext>
                </a:extLst>
              </p:cNvPr>
              <p:cNvSpPr/>
              <p:nvPr/>
            </p:nvSpPr>
            <p:spPr>
              <a:xfrm>
                <a:off x="1980515" y="1507425"/>
                <a:ext cx="1741122" cy="5458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E6EDEA9A-ED24-458A-9C49-DB24FFE7AD2B}"/>
                </a:ext>
              </a:extLst>
            </p:cNvPr>
            <p:cNvGrpSpPr/>
            <p:nvPr/>
          </p:nvGrpSpPr>
          <p:grpSpPr>
            <a:xfrm>
              <a:off x="8781835" y="2371500"/>
              <a:ext cx="830266" cy="357613"/>
              <a:chOff x="1980514" y="1392083"/>
              <a:chExt cx="1787181" cy="753871"/>
            </a:xfrm>
          </p:grpSpPr>
          <p:pic>
            <p:nvPicPr>
              <p:cNvPr id="87" name="Graphic 86" descr="Chat bubble">
                <a:extLst>
                  <a:ext uri="{FF2B5EF4-FFF2-40B4-BE49-F238E27FC236}">
                    <a16:creationId xmlns:a16="http://schemas.microsoft.com/office/drawing/2014/main" id="{2B22F380-8493-4654-8CD6-5C07845D24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22472" y="1493358"/>
                <a:ext cx="652596" cy="652596"/>
              </a:xfrm>
              <a:prstGeom prst="rect">
                <a:avLst/>
              </a:prstGeom>
            </p:spPr>
          </p:pic>
          <p:pic>
            <p:nvPicPr>
              <p:cNvPr id="88" name="Graphic 87" descr="Open quotation mark">
                <a:extLst>
                  <a:ext uri="{FF2B5EF4-FFF2-40B4-BE49-F238E27FC236}">
                    <a16:creationId xmlns:a16="http://schemas.microsoft.com/office/drawing/2014/main" id="{CEA56F49-7287-4CB0-ABDF-E017B3F495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0514" y="1392083"/>
                <a:ext cx="652596" cy="652596"/>
              </a:xfrm>
              <a:prstGeom prst="rect">
                <a:avLst/>
              </a:prstGeom>
            </p:spPr>
          </p:pic>
          <p:pic>
            <p:nvPicPr>
              <p:cNvPr id="89" name="Graphic 88" descr="Closed quotation mark">
                <a:extLst>
                  <a:ext uri="{FF2B5EF4-FFF2-40B4-BE49-F238E27FC236}">
                    <a16:creationId xmlns:a16="http://schemas.microsoft.com/office/drawing/2014/main" id="{6F249C4D-B039-4CE0-9811-E6F404EE9D2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15099" y="1400658"/>
                <a:ext cx="652596" cy="652596"/>
              </a:xfrm>
              <a:prstGeom prst="rect">
                <a:avLst/>
              </a:prstGeom>
            </p:spPr>
          </p:pic>
          <p:sp>
            <p:nvSpPr>
              <p:cNvPr id="90" name="Rectangle 89">
                <a:extLst>
                  <a:ext uri="{FF2B5EF4-FFF2-40B4-BE49-F238E27FC236}">
                    <a16:creationId xmlns:a16="http://schemas.microsoft.com/office/drawing/2014/main" id="{E8F02E0D-651F-49B9-8DC1-EC8A6B911425}"/>
                  </a:ext>
                </a:extLst>
              </p:cNvPr>
              <p:cNvSpPr/>
              <p:nvPr/>
            </p:nvSpPr>
            <p:spPr>
              <a:xfrm>
                <a:off x="1980515" y="1507425"/>
                <a:ext cx="1741122" cy="5458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A59FA830-08B2-4B83-A2F1-0255B9B95E3F}"/>
                </a:ext>
              </a:extLst>
            </p:cNvPr>
            <p:cNvGrpSpPr/>
            <p:nvPr/>
          </p:nvGrpSpPr>
          <p:grpSpPr>
            <a:xfrm>
              <a:off x="7964297" y="3004805"/>
              <a:ext cx="830266" cy="357613"/>
              <a:chOff x="1980514" y="1392083"/>
              <a:chExt cx="1787181" cy="753871"/>
            </a:xfrm>
          </p:grpSpPr>
          <p:pic>
            <p:nvPicPr>
              <p:cNvPr id="92" name="Graphic 91" descr="Chat bubble">
                <a:extLst>
                  <a:ext uri="{FF2B5EF4-FFF2-40B4-BE49-F238E27FC236}">
                    <a16:creationId xmlns:a16="http://schemas.microsoft.com/office/drawing/2014/main" id="{EA4BB52A-A32A-4EA9-97DA-25BA008C0A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22472" y="1493358"/>
                <a:ext cx="652596" cy="652596"/>
              </a:xfrm>
              <a:prstGeom prst="rect">
                <a:avLst/>
              </a:prstGeom>
            </p:spPr>
          </p:pic>
          <p:pic>
            <p:nvPicPr>
              <p:cNvPr id="93" name="Graphic 92" descr="Open quotation mark">
                <a:extLst>
                  <a:ext uri="{FF2B5EF4-FFF2-40B4-BE49-F238E27FC236}">
                    <a16:creationId xmlns:a16="http://schemas.microsoft.com/office/drawing/2014/main" id="{18C6257A-F398-4302-AFE5-E940618011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0514" y="1392083"/>
                <a:ext cx="652596" cy="652596"/>
              </a:xfrm>
              <a:prstGeom prst="rect">
                <a:avLst/>
              </a:prstGeom>
            </p:spPr>
          </p:pic>
          <p:pic>
            <p:nvPicPr>
              <p:cNvPr id="94" name="Graphic 93" descr="Closed quotation mark">
                <a:extLst>
                  <a:ext uri="{FF2B5EF4-FFF2-40B4-BE49-F238E27FC236}">
                    <a16:creationId xmlns:a16="http://schemas.microsoft.com/office/drawing/2014/main" id="{510E234E-E3B3-4CD3-9A0F-414E4027179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15099" y="1400658"/>
                <a:ext cx="652596" cy="652596"/>
              </a:xfrm>
              <a:prstGeom prst="rect">
                <a:avLst/>
              </a:prstGeom>
            </p:spPr>
          </p:pic>
          <p:sp>
            <p:nvSpPr>
              <p:cNvPr id="95" name="Rectangle 94">
                <a:extLst>
                  <a:ext uri="{FF2B5EF4-FFF2-40B4-BE49-F238E27FC236}">
                    <a16:creationId xmlns:a16="http://schemas.microsoft.com/office/drawing/2014/main" id="{BFEC3E51-8552-4F1E-9546-218D5F7E1431}"/>
                  </a:ext>
                </a:extLst>
              </p:cNvPr>
              <p:cNvSpPr/>
              <p:nvPr/>
            </p:nvSpPr>
            <p:spPr>
              <a:xfrm>
                <a:off x="1980515" y="1507425"/>
                <a:ext cx="1741122" cy="5458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E9EE2D12-F162-4AD7-92BE-D231079DA32C}"/>
                </a:ext>
              </a:extLst>
            </p:cNvPr>
            <p:cNvGrpSpPr/>
            <p:nvPr/>
          </p:nvGrpSpPr>
          <p:grpSpPr>
            <a:xfrm>
              <a:off x="10078529" y="3214700"/>
              <a:ext cx="830266" cy="357613"/>
              <a:chOff x="1980514" y="1392083"/>
              <a:chExt cx="1787181" cy="753871"/>
            </a:xfrm>
          </p:grpSpPr>
          <p:pic>
            <p:nvPicPr>
              <p:cNvPr id="97" name="Graphic 96" descr="Chat bubble">
                <a:extLst>
                  <a:ext uri="{FF2B5EF4-FFF2-40B4-BE49-F238E27FC236}">
                    <a16:creationId xmlns:a16="http://schemas.microsoft.com/office/drawing/2014/main" id="{A250C6BF-8041-463E-9E23-8B675A1D8B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22472" y="1493358"/>
                <a:ext cx="652596" cy="652596"/>
              </a:xfrm>
              <a:prstGeom prst="rect">
                <a:avLst/>
              </a:prstGeom>
            </p:spPr>
          </p:pic>
          <p:pic>
            <p:nvPicPr>
              <p:cNvPr id="98" name="Graphic 97" descr="Open quotation mark">
                <a:extLst>
                  <a:ext uri="{FF2B5EF4-FFF2-40B4-BE49-F238E27FC236}">
                    <a16:creationId xmlns:a16="http://schemas.microsoft.com/office/drawing/2014/main" id="{4C6816D9-6906-4A08-A1AA-75BE0AF8AA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0514" y="1392083"/>
                <a:ext cx="652596" cy="652596"/>
              </a:xfrm>
              <a:prstGeom prst="rect">
                <a:avLst/>
              </a:prstGeom>
            </p:spPr>
          </p:pic>
          <p:pic>
            <p:nvPicPr>
              <p:cNvPr id="99" name="Graphic 98" descr="Closed quotation mark">
                <a:extLst>
                  <a:ext uri="{FF2B5EF4-FFF2-40B4-BE49-F238E27FC236}">
                    <a16:creationId xmlns:a16="http://schemas.microsoft.com/office/drawing/2014/main" id="{E1ADA58A-E1ED-4437-AC3C-603085037C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15099" y="1400658"/>
                <a:ext cx="652596" cy="652596"/>
              </a:xfrm>
              <a:prstGeom prst="rect">
                <a:avLst/>
              </a:prstGeom>
            </p:spPr>
          </p:pic>
          <p:sp>
            <p:nvSpPr>
              <p:cNvPr id="100" name="Rectangle 99">
                <a:extLst>
                  <a:ext uri="{FF2B5EF4-FFF2-40B4-BE49-F238E27FC236}">
                    <a16:creationId xmlns:a16="http://schemas.microsoft.com/office/drawing/2014/main" id="{FB8FB2D3-ADD7-4525-BE7F-0A80683E8605}"/>
                  </a:ext>
                </a:extLst>
              </p:cNvPr>
              <p:cNvSpPr/>
              <p:nvPr/>
            </p:nvSpPr>
            <p:spPr>
              <a:xfrm>
                <a:off x="1980515" y="1507425"/>
                <a:ext cx="1741122" cy="5458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B02E0824-836C-4F2D-B58B-D96D8881CE86}"/>
                </a:ext>
              </a:extLst>
            </p:cNvPr>
            <p:cNvGrpSpPr/>
            <p:nvPr/>
          </p:nvGrpSpPr>
          <p:grpSpPr>
            <a:xfrm>
              <a:off x="9683077" y="4079428"/>
              <a:ext cx="830266" cy="357613"/>
              <a:chOff x="1980514" y="1392083"/>
              <a:chExt cx="1787181" cy="753871"/>
            </a:xfrm>
          </p:grpSpPr>
          <p:pic>
            <p:nvPicPr>
              <p:cNvPr id="102" name="Graphic 101" descr="Chat bubble">
                <a:extLst>
                  <a:ext uri="{FF2B5EF4-FFF2-40B4-BE49-F238E27FC236}">
                    <a16:creationId xmlns:a16="http://schemas.microsoft.com/office/drawing/2014/main" id="{A1B33D1C-45D6-45BE-BD19-FD4E27F692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22472" y="1493358"/>
                <a:ext cx="652596" cy="652596"/>
              </a:xfrm>
              <a:prstGeom prst="rect">
                <a:avLst/>
              </a:prstGeom>
            </p:spPr>
          </p:pic>
          <p:pic>
            <p:nvPicPr>
              <p:cNvPr id="103" name="Graphic 102" descr="Open quotation mark">
                <a:extLst>
                  <a:ext uri="{FF2B5EF4-FFF2-40B4-BE49-F238E27FC236}">
                    <a16:creationId xmlns:a16="http://schemas.microsoft.com/office/drawing/2014/main" id="{31652019-4095-4A85-A760-872339F2FA2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80514" y="1392083"/>
                <a:ext cx="652596" cy="652596"/>
              </a:xfrm>
              <a:prstGeom prst="rect">
                <a:avLst/>
              </a:prstGeom>
            </p:spPr>
          </p:pic>
          <p:pic>
            <p:nvPicPr>
              <p:cNvPr id="104" name="Graphic 103" descr="Closed quotation mark">
                <a:extLst>
                  <a:ext uri="{FF2B5EF4-FFF2-40B4-BE49-F238E27FC236}">
                    <a16:creationId xmlns:a16="http://schemas.microsoft.com/office/drawing/2014/main" id="{5E70A532-2945-4C67-8720-5DCB0582F5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15099" y="1400658"/>
                <a:ext cx="652596" cy="652596"/>
              </a:xfrm>
              <a:prstGeom prst="rect">
                <a:avLst/>
              </a:prstGeom>
            </p:spPr>
          </p:pic>
          <p:sp>
            <p:nvSpPr>
              <p:cNvPr id="105" name="Rectangle 104">
                <a:extLst>
                  <a:ext uri="{FF2B5EF4-FFF2-40B4-BE49-F238E27FC236}">
                    <a16:creationId xmlns:a16="http://schemas.microsoft.com/office/drawing/2014/main" id="{676EE1DA-E62D-4B10-AA02-28387D5AD5CB}"/>
                  </a:ext>
                </a:extLst>
              </p:cNvPr>
              <p:cNvSpPr/>
              <p:nvPr/>
            </p:nvSpPr>
            <p:spPr>
              <a:xfrm>
                <a:off x="1980515" y="1507425"/>
                <a:ext cx="1741122" cy="5458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073789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B36159-C966-4049-8031-7578C4EC9E2D}"/>
              </a:ext>
            </a:extLst>
          </p:cNvPr>
          <p:cNvSpPr>
            <a:spLocks noGrp="1"/>
          </p:cNvSpPr>
          <p:nvPr>
            <p:ph type="title"/>
          </p:nvPr>
        </p:nvSpPr>
        <p:spPr>
          <a:xfrm>
            <a:off x="643468" y="643467"/>
            <a:ext cx="4804064" cy="5571065"/>
          </a:xfrm>
        </p:spPr>
        <p:txBody>
          <a:bodyPr>
            <a:normAutofit/>
          </a:bodyPr>
          <a:lstStyle/>
          <a:p>
            <a:r>
              <a:rPr lang="en-US" sz="3600" dirty="0"/>
              <a:t>Why special tools for language?</a:t>
            </a:r>
          </a:p>
        </p:txBody>
      </p:sp>
      <p:sp>
        <p:nvSpPr>
          <p:cNvPr id="39" name="Freeform: Shape 35">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37">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8088B36-D7CD-4C4F-A02B-526ED4DECA85}"/>
              </a:ext>
            </a:extLst>
          </p:cNvPr>
          <p:cNvSpPr>
            <a:spLocks noGrp="1"/>
          </p:cNvSpPr>
          <p:nvPr>
            <p:ph idx="1"/>
          </p:nvPr>
        </p:nvSpPr>
        <p:spPr>
          <a:xfrm>
            <a:off x="6090998" y="643467"/>
            <a:ext cx="5457533" cy="5571065"/>
          </a:xfrm>
        </p:spPr>
        <p:txBody>
          <a:bodyPr anchor="ctr">
            <a:normAutofit/>
          </a:bodyPr>
          <a:lstStyle/>
          <a:p>
            <a:r>
              <a:rPr lang="en-US" sz="2000" b="1" dirty="0"/>
              <a:t>Language is a lossy transform</a:t>
            </a:r>
            <a:r>
              <a:rPr lang="en-US" sz="2000" dirty="0"/>
              <a:t>, when ideas in mind get translated into symbols, they miss out on a lot of context, capture only what the writer deems important.</a:t>
            </a:r>
          </a:p>
          <a:p>
            <a:r>
              <a:rPr lang="en-US" sz="2000" dirty="0"/>
              <a:t>Humans are great at </a:t>
            </a:r>
            <a:r>
              <a:rPr lang="en-US" sz="2000" b="1" dirty="0"/>
              <a:t>extrapolating OOD</a:t>
            </a:r>
            <a:r>
              <a:rPr lang="en-US" sz="2000" dirty="0"/>
              <a:t>, like imagining the universe while reading a book, but machines aren’t there yet!</a:t>
            </a:r>
          </a:p>
          <a:p>
            <a:r>
              <a:rPr lang="en-US" sz="2000" b="1" dirty="0"/>
              <a:t>Symbols mean different things </a:t>
            </a:r>
            <a:r>
              <a:rPr lang="en-US" sz="2000" dirty="0"/>
              <a:t>to different people and is influenced with that they have seen throughout their lives, in addition, the meaning of symbols changes over time.</a:t>
            </a:r>
          </a:p>
        </p:txBody>
      </p:sp>
      <p:sp>
        <p:nvSpPr>
          <p:cNvPr id="40" name="Rectangle 3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82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6">
            <a:extLst>
              <a:ext uri="{FF2B5EF4-FFF2-40B4-BE49-F238E27FC236}">
                <a16:creationId xmlns:a16="http://schemas.microsoft.com/office/drawing/2014/main" id="{12FB12AE-71D1-47FD-9AC3-EE2C07424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B36159-C966-4049-8031-7578C4EC9E2D}"/>
              </a:ext>
            </a:extLst>
          </p:cNvPr>
          <p:cNvSpPr>
            <a:spLocks noGrp="1"/>
          </p:cNvSpPr>
          <p:nvPr>
            <p:ph type="title"/>
          </p:nvPr>
        </p:nvSpPr>
        <p:spPr>
          <a:xfrm>
            <a:off x="643468" y="621792"/>
            <a:ext cx="4989890" cy="5413248"/>
          </a:xfrm>
        </p:spPr>
        <p:txBody>
          <a:bodyPr>
            <a:normAutofit/>
          </a:bodyPr>
          <a:lstStyle/>
          <a:p>
            <a:r>
              <a:rPr lang="en-US" sz="3600"/>
              <a:t>Why special tools for language?</a:t>
            </a:r>
          </a:p>
        </p:txBody>
      </p:sp>
      <p:sp>
        <p:nvSpPr>
          <p:cNvPr id="30" name="Freeform: Shape 18">
            <a:extLst>
              <a:ext uri="{FF2B5EF4-FFF2-40B4-BE49-F238E27FC236}">
                <a16:creationId xmlns:a16="http://schemas.microsoft.com/office/drawing/2014/main" id="{64853C7E-3CBA-4464-865F-6044D94B1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8487" y="2994212"/>
            <a:ext cx="1345385" cy="668410"/>
          </a:xfrm>
          <a:custGeom>
            <a:avLst/>
            <a:gdLst>
              <a:gd name="connsiteX0" fmla="*/ 0 w 1345385"/>
              <a:gd name="connsiteY0" fmla="*/ 668410 h 668410"/>
              <a:gd name="connsiteX1" fmla="*/ 672692 w 1345385"/>
              <a:gd name="connsiteY1" fmla="*/ 0 h 668410"/>
              <a:gd name="connsiteX2" fmla="*/ 1345385 w 1345385"/>
              <a:gd name="connsiteY2" fmla="*/ 668410 h 668410"/>
            </a:gdLst>
            <a:ahLst/>
            <a:cxnLst>
              <a:cxn ang="0">
                <a:pos x="connsiteX0" y="connsiteY0"/>
              </a:cxn>
              <a:cxn ang="0">
                <a:pos x="connsiteX1" y="connsiteY1"/>
              </a:cxn>
              <a:cxn ang="0">
                <a:pos x="connsiteX2" y="connsiteY2"/>
              </a:cxn>
            </a:cxnLst>
            <a:rect l="l" t="t" r="r" b="b"/>
            <a:pathLst>
              <a:path w="1345385" h="668410">
                <a:moveTo>
                  <a:pt x="0" y="668410"/>
                </a:moveTo>
                <a:lnTo>
                  <a:pt x="672692" y="0"/>
                </a:lnTo>
                <a:lnTo>
                  <a:pt x="1345385" y="668410"/>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20">
            <a:extLst>
              <a:ext uri="{FF2B5EF4-FFF2-40B4-BE49-F238E27FC236}">
                <a16:creationId xmlns:a16="http://schemas.microsoft.com/office/drawing/2014/main" id="{55EFEC59-B929-4851-9DEF-9106F2797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3480" y="2760304"/>
            <a:ext cx="418137" cy="41813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2">
            <a:extLst>
              <a:ext uri="{FF2B5EF4-FFF2-40B4-BE49-F238E27FC236}">
                <a16:creationId xmlns:a16="http://schemas.microsoft.com/office/drawing/2014/main" id="{6C132392-D5FF-4588-8FA1-5BAD77BF6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08836" y="4124955"/>
            <a:ext cx="635336" cy="63533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4">
            <a:extLst>
              <a:ext uri="{FF2B5EF4-FFF2-40B4-BE49-F238E27FC236}">
                <a16:creationId xmlns:a16="http://schemas.microsoft.com/office/drawing/2014/main" id="{C7EAC045-695C-4E73-9B7C-AFD6FB22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36522" y="4621062"/>
            <a:ext cx="224347" cy="224347"/>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404A7A3A-BEAE-4BC6-A163-5D0E5F8C4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10175676" y="5597890"/>
            <a:ext cx="2982940" cy="14819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2ED3B7D-405D-4DFA-8608-B6DE74671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46240" y="5280494"/>
            <a:ext cx="841505" cy="84150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8088B36-D7CD-4C4F-A02B-526ED4DECA85}"/>
              </a:ext>
            </a:extLst>
          </p:cNvPr>
          <p:cNvSpPr>
            <a:spLocks noGrp="1"/>
          </p:cNvSpPr>
          <p:nvPr>
            <p:ph idx="1"/>
          </p:nvPr>
        </p:nvSpPr>
        <p:spPr>
          <a:xfrm>
            <a:off x="6096000" y="643466"/>
            <a:ext cx="5452532" cy="5571065"/>
          </a:xfrm>
          <a:noFill/>
        </p:spPr>
        <p:txBody>
          <a:bodyPr anchor="ctr">
            <a:normAutofit/>
          </a:bodyPr>
          <a:lstStyle/>
          <a:p>
            <a:r>
              <a:rPr lang="en-US" sz="2000" dirty="0"/>
              <a:t>No defined </a:t>
            </a:r>
            <a:r>
              <a:rPr lang="en-US" sz="2000" b="1" dirty="0"/>
              <a:t>unit</a:t>
            </a:r>
            <a:r>
              <a:rPr lang="en-US" sz="2000" dirty="0"/>
              <a:t> </a:t>
            </a:r>
            <a:r>
              <a:rPr lang="en-US" sz="2000" b="1" dirty="0"/>
              <a:t>of information</a:t>
            </a:r>
            <a:r>
              <a:rPr lang="en-US" sz="2000" dirty="0"/>
              <a:t>.</a:t>
            </a:r>
          </a:p>
          <a:p>
            <a:r>
              <a:rPr lang="en-US" sz="2000" b="1" dirty="0"/>
              <a:t>Meaning</a:t>
            </a:r>
            <a:r>
              <a:rPr lang="en-US" sz="2000" dirty="0"/>
              <a:t> might or might not exist on character level, char-gram level, word level, phrase level, sentence level, or sometimes even at a document level.</a:t>
            </a:r>
          </a:p>
          <a:p>
            <a:r>
              <a:rPr lang="en-US" sz="2000" b="1" dirty="0"/>
              <a:t>Sequence of symbols</a:t>
            </a:r>
            <a:r>
              <a:rPr lang="en-US" sz="2000" dirty="0"/>
              <a:t>, where some symbols act as transforms over the symbols that came before or might come after.</a:t>
            </a:r>
          </a:p>
        </p:txBody>
      </p:sp>
    </p:spTree>
    <p:extLst>
      <p:ext uri="{BB962C8B-B14F-4D97-AF65-F5344CB8AC3E}">
        <p14:creationId xmlns:p14="http://schemas.microsoft.com/office/powerpoint/2010/main" val="67456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1BB2F-E03B-4C29-95B8-1E445D8F70F2}"/>
              </a:ext>
            </a:extLst>
          </p:cNvPr>
          <p:cNvSpPr>
            <a:spLocks noGrp="1"/>
          </p:cNvSpPr>
          <p:nvPr>
            <p:ph type="title"/>
          </p:nvPr>
        </p:nvSpPr>
        <p:spPr>
          <a:xfrm>
            <a:off x="956826" y="1112969"/>
            <a:ext cx="3937298" cy="4166010"/>
          </a:xfrm>
        </p:spPr>
        <p:txBody>
          <a:bodyPr>
            <a:normAutofit/>
          </a:bodyPr>
          <a:lstStyle/>
          <a:p>
            <a:r>
              <a:rPr lang="en-US">
                <a:solidFill>
                  <a:srgbClr val="FFFFFF"/>
                </a:solidFill>
              </a:rPr>
              <a:t>Who Am I</a:t>
            </a:r>
          </a:p>
        </p:txBody>
      </p:sp>
      <p:sp>
        <p:nvSpPr>
          <p:cNvPr id="24"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DBFA5AB-0F8E-457D-A39C-5D98823E1E16}"/>
              </a:ext>
            </a:extLst>
          </p:cNvPr>
          <p:cNvSpPr>
            <a:spLocks noGrp="1"/>
          </p:cNvSpPr>
          <p:nvPr>
            <p:ph idx="1"/>
          </p:nvPr>
        </p:nvSpPr>
        <p:spPr>
          <a:xfrm>
            <a:off x="6096000" y="820880"/>
            <a:ext cx="5257799" cy="4889350"/>
          </a:xfrm>
        </p:spPr>
        <p:txBody>
          <a:bodyPr anchor="t">
            <a:normAutofit/>
          </a:bodyPr>
          <a:lstStyle/>
          <a:p>
            <a:r>
              <a:rPr lang="en-US" sz="2200" dirty="0"/>
              <a:t>Data Scientist at LexisNexis, Engineer at heart.</a:t>
            </a:r>
          </a:p>
          <a:p>
            <a:r>
              <a:rPr lang="en-US" sz="2200" dirty="0"/>
              <a:t>Helping advance rule of law by with improving knowledge reach. </a:t>
            </a:r>
          </a:p>
          <a:p>
            <a:r>
              <a:rPr lang="en-US" sz="2200" dirty="0"/>
              <a:t>Applying representation learning and information extraction to Legal documents for legal research and question answering.</a:t>
            </a:r>
          </a:p>
          <a:p>
            <a:r>
              <a:rPr lang="en-US" sz="2200" dirty="0"/>
              <a:t>Fortunate to have an education in Biomedical Engineering with a focus on neuroscience, brain computer interfaces and bioinformatics.</a:t>
            </a:r>
          </a:p>
          <a:p>
            <a:r>
              <a:rPr lang="en-US" sz="2200" dirty="0"/>
              <a:t>Been a part of software product development for around 12 years.</a:t>
            </a:r>
          </a:p>
        </p:txBody>
      </p:sp>
      <p:sp>
        <p:nvSpPr>
          <p:cNvPr id="27"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02001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83F9D7D-8B7D-49DF-AA94-0A9A8D671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8268" y="1327668"/>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Freeform: Shape 74">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C359838E-59F9-4DA1-A8DB-9DD234F1F96F}"/>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a:solidFill>
                  <a:srgbClr val="080808"/>
                </a:solidFill>
              </a:rPr>
              <a:t>Classical NLP</a:t>
            </a:r>
          </a:p>
        </p:txBody>
      </p:sp>
      <p:pic>
        <p:nvPicPr>
          <p:cNvPr id="4098" name="Picture 2" descr="Image result for tfidf">
            <a:extLst>
              <a:ext uri="{FF2B5EF4-FFF2-40B4-BE49-F238E27FC236}">
                <a16:creationId xmlns:a16="http://schemas.microsoft.com/office/drawing/2014/main" id="{CBEB61E7-0FE5-45F9-8D13-8C292639754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22" r="4433" b="2"/>
          <a:stretch/>
        </p:blipFill>
        <p:spPr bwMode="auto">
          <a:xfrm>
            <a:off x="5021661" y="-1"/>
            <a:ext cx="7170340" cy="5062213"/>
          </a:xfrm>
          <a:custGeom>
            <a:avLst/>
            <a:gdLst/>
            <a:ahLst/>
            <a:cxnLst/>
            <a:rect l="l" t="t" r="r" b="b"/>
            <a:pathLst>
              <a:path w="4393225" h="3101588">
                <a:moveTo>
                  <a:pt x="4393225" y="0"/>
                </a:moveTo>
                <a:lnTo>
                  <a:pt x="4393225" y="1809950"/>
                </a:lnTo>
                <a:lnTo>
                  <a:pt x="3101587" y="3101588"/>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34DE833-36D4-4437-AE2A-701BDE9C3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09280" y="4010957"/>
            <a:ext cx="870888" cy="87088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01243"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2383"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574659" y="5394406"/>
            <a:ext cx="856138" cy="85613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496085" y="5398229"/>
            <a:ext cx="381459" cy="381459"/>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39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6146" name="Picture 2">
            <a:extLst>
              <a:ext uri="{FF2B5EF4-FFF2-40B4-BE49-F238E27FC236}">
                <a16:creationId xmlns:a16="http://schemas.microsoft.com/office/drawing/2014/main" id="{CA4E254C-FA20-4925-B158-25FBCB860D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697045"/>
            <a:ext cx="11548872" cy="3551281"/>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72">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BFAD0B-87F7-48C9-B941-460DF3F8CB3C}"/>
              </a:ext>
            </a:extLst>
          </p:cNvPr>
          <p:cNvSpPr>
            <a:spLocks noGrp="1"/>
          </p:cNvSpPr>
          <p:nvPr>
            <p:ph type="title"/>
          </p:nvPr>
        </p:nvSpPr>
        <p:spPr>
          <a:xfrm>
            <a:off x="841248" y="5010912"/>
            <a:ext cx="2889504" cy="1344168"/>
          </a:xfrm>
        </p:spPr>
        <p:txBody>
          <a:bodyPr anchor="ctr">
            <a:normAutofit/>
          </a:bodyPr>
          <a:lstStyle/>
          <a:p>
            <a:r>
              <a:rPr lang="en-US" sz="2600">
                <a:solidFill>
                  <a:schemeClr val="bg1"/>
                </a:solidFill>
              </a:rPr>
              <a:t>Early days</a:t>
            </a:r>
          </a:p>
        </p:txBody>
      </p:sp>
      <p:cxnSp>
        <p:nvCxnSpPr>
          <p:cNvPr id="6150" name="Straight Connector 74">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7EBAD2-3EA0-4BD3-BECD-D5BEB135745C}"/>
              </a:ext>
            </a:extLst>
          </p:cNvPr>
          <p:cNvSpPr>
            <a:spLocks noGrp="1"/>
          </p:cNvSpPr>
          <p:nvPr>
            <p:ph idx="1"/>
          </p:nvPr>
        </p:nvSpPr>
        <p:spPr>
          <a:xfrm>
            <a:off x="4379976" y="5010912"/>
            <a:ext cx="6976872" cy="1344168"/>
          </a:xfrm>
        </p:spPr>
        <p:txBody>
          <a:bodyPr anchor="ctr">
            <a:normAutofit/>
          </a:bodyPr>
          <a:lstStyle/>
          <a:p>
            <a:r>
              <a:rPr lang="en-US" sz="1700">
                <a:solidFill>
                  <a:schemeClr val="bg1"/>
                </a:solidFill>
              </a:rPr>
              <a:t>Rule-based NLP: Hand-coding set of rules such as by writing grammars or devising heuristic rules for stemming.</a:t>
            </a:r>
          </a:p>
          <a:p>
            <a:r>
              <a:rPr lang="en-US" sz="1700">
                <a:solidFill>
                  <a:schemeClr val="bg1"/>
                </a:solidFill>
              </a:rPr>
              <a:t>Statistical NLP: Late 1980’s to mid 1990’s. </a:t>
            </a:r>
          </a:p>
        </p:txBody>
      </p:sp>
    </p:spTree>
    <p:extLst>
      <p:ext uri="{BB962C8B-B14F-4D97-AF65-F5344CB8AC3E}">
        <p14:creationId xmlns:p14="http://schemas.microsoft.com/office/powerpoint/2010/main" val="29006376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Rectangle 136">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9" name="Rectangle 138">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33AD9C-8ECD-46D8-9BBC-FB160E1A5FB7}"/>
              </a:ext>
            </a:extLst>
          </p:cNvPr>
          <p:cNvSpPr>
            <a:spLocks noGrp="1"/>
          </p:cNvSpPr>
          <p:nvPr>
            <p:ph type="title"/>
          </p:nvPr>
        </p:nvSpPr>
        <p:spPr>
          <a:xfrm>
            <a:off x="1115568" y="548640"/>
            <a:ext cx="10168128" cy="1179576"/>
          </a:xfrm>
        </p:spPr>
        <p:txBody>
          <a:bodyPr>
            <a:normAutofit/>
          </a:bodyPr>
          <a:lstStyle/>
          <a:p>
            <a:r>
              <a:rPr lang="en-US" sz="4000" dirty="0"/>
              <a:t>Stars of Classical NLP</a:t>
            </a:r>
          </a:p>
        </p:txBody>
      </p:sp>
      <p:sp>
        <p:nvSpPr>
          <p:cNvPr id="141" name="Rectangle 140">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descr="Image result for nlp word cloud">
            <a:extLst>
              <a:ext uri="{FF2B5EF4-FFF2-40B4-BE49-F238E27FC236}">
                <a16:creationId xmlns:a16="http://schemas.microsoft.com/office/drawing/2014/main" id="{074F2CB3-0309-4F52-8316-08BC066DE4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6" r="2" b="3958"/>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370906E-4AE8-42A1-A626-57205790F3FA}"/>
              </a:ext>
            </a:extLst>
          </p:cNvPr>
          <p:cNvSpPr>
            <a:spLocks noGrp="1"/>
          </p:cNvSpPr>
          <p:nvPr>
            <p:ph idx="1"/>
          </p:nvPr>
        </p:nvSpPr>
        <p:spPr>
          <a:xfrm>
            <a:off x="7411453" y="2478024"/>
            <a:ext cx="3872243" cy="3694176"/>
          </a:xfrm>
        </p:spPr>
        <p:txBody>
          <a:bodyPr anchor="ctr">
            <a:normAutofit/>
          </a:bodyPr>
          <a:lstStyle/>
          <a:p>
            <a:r>
              <a:rPr lang="en-US" sz="1800" dirty="0"/>
              <a:t>Term Frequency Inverse Document Frequency (TFIDF)</a:t>
            </a:r>
          </a:p>
          <a:p>
            <a:r>
              <a:rPr lang="en-US" sz="1800" dirty="0"/>
              <a:t>Best Match 25 (BM25)</a:t>
            </a:r>
          </a:p>
          <a:p>
            <a:r>
              <a:rPr lang="en-US" sz="1800" dirty="0"/>
              <a:t>Latent Dirichlet Allocation (LDA).</a:t>
            </a:r>
          </a:p>
          <a:p>
            <a:r>
              <a:rPr lang="en-US" sz="1800" dirty="0"/>
              <a:t>Pointwise mutual Information (PMI).</a:t>
            </a:r>
          </a:p>
          <a:p>
            <a:r>
              <a:rPr lang="en-US" sz="1800" dirty="0"/>
              <a:t>Dependency graphs.</a:t>
            </a:r>
          </a:p>
          <a:p>
            <a:r>
              <a:rPr lang="en-US" sz="1800" dirty="0"/>
              <a:t>Stemming, Lemmatization, POS tagging, IOB tagging</a:t>
            </a:r>
          </a:p>
          <a:p>
            <a:r>
              <a:rPr lang="en-US" sz="1800" dirty="0"/>
              <a:t>One-hot encoding</a:t>
            </a:r>
          </a:p>
          <a:p>
            <a:endParaRPr lang="en-US" sz="1800" dirty="0"/>
          </a:p>
        </p:txBody>
      </p:sp>
    </p:spTree>
    <p:extLst>
      <p:ext uri="{BB962C8B-B14F-4D97-AF65-F5344CB8AC3E}">
        <p14:creationId xmlns:p14="http://schemas.microsoft.com/office/powerpoint/2010/main" val="3328067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4E53A02A-0A33-40D9-A04E-36FA92BFD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5" name="Rectangle 72">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A Review of the Neural History of Natural Language Processing">
            <a:extLst>
              <a:ext uri="{FF2B5EF4-FFF2-40B4-BE49-F238E27FC236}">
                <a16:creationId xmlns:a16="http://schemas.microsoft.com/office/drawing/2014/main" id="{42E3109A-8140-4423-B8EC-ECC3CD962A30}"/>
              </a:ext>
            </a:extLst>
          </p:cNvPr>
          <p:cNvPicPr>
            <a:picLocks noGrp="1" noChangeAspect="1" noChangeArrowheads="1"/>
          </p:cNvPicPr>
          <p:nvPr>
            <p:ph idx="1"/>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t="281"/>
          <a:stretch/>
        </p:blipFill>
        <p:spPr bwMode="auto">
          <a:xfrm>
            <a:off x="796130" y="632129"/>
            <a:ext cx="10691603" cy="5330771"/>
          </a:xfrm>
          <a:prstGeom prst="rect">
            <a:avLst/>
          </a:prstGeom>
          <a:noFill/>
          <a:extLst>
            <a:ext uri="{909E8E84-426E-40DD-AFC4-6F175D3DCCD1}">
              <a14:hiddenFill xmlns:a14="http://schemas.microsoft.com/office/drawing/2010/main">
                <a:solidFill>
                  <a:srgbClr val="FFFFFF"/>
                </a:solidFill>
              </a14:hiddenFill>
            </a:ext>
          </a:extLst>
        </p:spPr>
      </p:pic>
      <p:sp>
        <p:nvSpPr>
          <p:cNvPr id="5126" name="Rectangle 74">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12465" y="4081933"/>
            <a:ext cx="167069"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239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E001921-F1F1-4642-9321-11BB9AB21B91}"/>
              </a:ext>
            </a:extLst>
          </p:cNvPr>
          <p:cNvPicPr>
            <a:picLocks noChangeAspect="1"/>
          </p:cNvPicPr>
          <p:nvPr/>
        </p:nvPicPr>
        <p:blipFill>
          <a:blip r:embed="rId2"/>
          <a:stretch>
            <a:fillRect/>
          </a:stretch>
        </p:blipFill>
        <p:spPr>
          <a:xfrm>
            <a:off x="962163" y="2416660"/>
            <a:ext cx="6246003" cy="1983106"/>
          </a:xfrm>
          <a:prstGeom prst="rect">
            <a:avLst/>
          </a:prstGeom>
        </p:spPr>
      </p:pic>
      <p:sp>
        <p:nvSpPr>
          <p:cNvPr id="15" name="Right Triangle 14">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D47C2DC-A768-4938-94D5-B36067B40929}"/>
              </a:ext>
            </a:extLst>
          </p:cNvPr>
          <p:cNvPicPr>
            <a:picLocks noChangeAspect="1"/>
          </p:cNvPicPr>
          <p:nvPr/>
        </p:nvPicPr>
        <p:blipFill>
          <a:blip r:embed="rId3"/>
          <a:stretch>
            <a:fillRect/>
          </a:stretch>
        </p:blipFill>
        <p:spPr>
          <a:xfrm>
            <a:off x="7848597" y="3755572"/>
            <a:ext cx="3217333" cy="1673013"/>
          </a:xfrm>
          <a:prstGeom prst="rect">
            <a:avLst/>
          </a:prstGeom>
        </p:spPr>
      </p:pic>
      <p:pic>
        <p:nvPicPr>
          <p:cNvPr id="7" name="Picture 6">
            <a:extLst>
              <a:ext uri="{FF2B5EF4-FFF2-40B4-BE49-F238E27FC236}">
                <a16:creationId xmlns:a16="http://schemas.microsoft.com/office/drawing/2014/main" id="{BFB33116-1E36-4721-B96C-9379B87185C4}"/>
              </a:ext>
            </a:extLst>
          </p:cNvPr>
          <p:cNvPicPr>
            <a:picLocks noChangeAspect="1"/>
          </p:cNvPicPr>
          <p:nvPr/>
        </p:nvPicPr>
        <p:blipFill>
          <a:blip r:embed="rId4"/>
          <a:stretch>
            <a:fillRect/>
          </a:stretch>
        </p:blipFill>
        <p:spPr>
          <a:xfrm>
            <a:off x="7902848" y="633221"/>
            <a:ext cx="2865311" cy="2656080"/>
          </a:xfrm>
          <a:prstGeom prst="rect">
            <a:avLst/>
          </a:prstGeom>
        </p:spPr>
      </p:pic>
      <p:sp>
        <p:nvSpPr>
          <p:cNvPr id="8" name="Rectangle 7">
            <a:extLst>
              <a:ext uri="{FF2B5EF4-FFF2-40B4-BE49-F238E27FC236}">
                <a16:creationId xmlns:a16="http://schemas.microsoft.com/office/drawing/2014/main" id="{850EC35A-2CC7-4AB8-A14E-AD79BF03621B}"/>
              </a:ext>
            </a:extLst>
          </p:cNvPr>
          <p:cNvSpPr/>
          <p:nvPr/>
        </p:nvSpPr>
        <p:spPr>
          <a:xfrm>
            <a:off x="838200" y="4784081"/>
            <a:ext cx="6369966" cy="307777"/>
          </a:xfrm>
          <a:prstGeom prst="rect">
            <a:avLst/>
          </a:prstGeom>
        </p:spPr>
        <p:txBody>
          <a:bodyPr wrap="square">
            <a:spAutoFit/>
          </a:bodyPr>
          <a:lstStyle/>
          <a:p>
            <a:pPr algn="ctr"/>
            <a:r>
              <a:rPr lang="en-US" sz="1400" dirty="0">
                <a:hlinkClick r:id="rId5"/>
              </a:rPr>
              <a:t>https://papers.nips.cc/paper/1839-a-neural-probabilistic-language-model.pdf</a:t>
            </a:r>
            <a:endParaRPr lang="en-US" sz="1400" dirty="0"/>
          </a:p>
        </p:txBody>
      </p:sp>
      <p:sp>
        <p:nvSpPr>
          <p:cNvPr id="14" name="Rectangle 13">
            <a:extLst>
              <a:ext uri="{FF2B5EF4-FFF2-40B4-BE49-F238E27FC236}">
                <a16:creationId xmlns:a16="http://schemas.microsoft.com/office/drawing/2014/main" id="{D9BDF734-F8C3-48E1-8BAB-7BAA0171257A}"/>
              </a:ext>
            </a:extLst>
          </p:cNvPr>
          <p:cNvSpPr/>
          <p:nvPr/>
        </p:nvSpPr>
        <p:spPr>
          <a:xfrm>
            <a:off x="838200" y="5110581"/>
            <a:ext cx="6369966" cy="307777"/>
          </a:xfrm>
          <a:prstGeom prst="rect">
            <a:avLst/>
          </a:prstGeom>
        </p:spPr>
        <p:txBody>
          <a:bodyPr wrap="square">
            <a:spAutoFit/>
          </a:bodyPr>
          <a:lstStyle/>
          <a:p>
            <a:pPr algn="ctr"/>
            <a:r>
              <a:rPr lang="en-US" sz="1400" dirty="0">
                <a:hlinkClick r:id="rId6"/>
              </a:rPr>
              <a:t>http://www.jmlr.org/papers/volume3/bengio03a/bengio03a.pdf</a:t>
            </a:r>
            <a:endParaRPr lang="en-US" sz="1400" dirty="0"/>
          </a:p>
        </p:txBody>
      </p:sp>
    </p:spTree>
    <p:extLst>
      <p:ext uri="{BB962C8B-B14F-4D97-AF65-F5344CB8AC3E}">
        <p14:creationId xmlns:p14="http://schemas.microsoft.com/office/powerpoint/2010/main" val="1585514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A1A6F78-C919-46F0-9B0A-2ED388861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a:extLst>
              <a:ext uri="{FF2B5EF4-FFF2-40B4-BE49-F238E27FC236}">
                <a16:creationId xmlns:a16="http://schemas.microsoft.com/office/drawing/2014/main" id="{49882614-11C4-4368-9534-6EBAC3488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2684274" y="-4610867"/>
            <a:ext cx="7223503" cy="16095236"/>
          </a:xfrm>
          <a:prstGeom prst="rect">
            <a:avLst/>
          </a:prstGeom>
        </p:spPr>
      </p:pic>
      <p:sp>
        <p:nvSpPr>
          <p:cNvPr id="2" name="Title 1">
            <a:extLst>
              <a:ext uri="{FF2B5EF4-FFF2-40B4-BE49-F238E27FC236}">
                <a16:creationId xmlns:a16="http://schemas.microsoft.com/office/drawing/2014/main" id="{DFD9A8FB-6F4C-42C0-A359-C84F42C72A6A}"/>
              </a:ext>
            </a:extLst>
          </p:cNvPr>
          <p:cNvSpPr>
            <a:spLocks noGrp="1"/>
          </p:cNvSpPr>
          <p:nvPr>
            <p:ph type="title"/>
          </p:nvPr>
        </p:nvSpPr>
        <p:spPr>
          <a:xfrm>
            <a:off x="384048" y="3789400"/>
            <a:ext cx="5807575" cy="2264392"/>
          </a:xfrm>
        </p:spPr>
        <p:txBody>
          <a:bodyPr anchor="ctr">
            <a:normAutofit/>
          </a:bodyPr>
          <a:lstStyle/>
          <a:p>
            <a:r>
              <a:rPr lang="en-US" sz="4800" b="1" i="1" dirty="0"/>
              <a:t>“A man is known by the company he keeps”</a:t>
            </a:r>
          </a:p>
        </p:txBody>
      </p:sp>
      <p:pic>
        <p:nvPicPr>
          <p:cNvPr id="16386" name="Picture 2" descr="Word2Vec Analogies">
            <a:extLst>
              <a:ext uri="{FF2B5EF4-FFF2-40B4-BE49-F238E27FC236}">
                <a16:creationId xmlns:a16="http://schemas.microsoft.com/office/drawing/2014/main" id="{156A29A9-810C-43B4-86AC-AFAE0D06DB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286"/>
          <a:stretch/>
        </p:blipFill>
        <p:spPr bwMode="auto">
          <a:xfrm>
            <a:off x="20" y="-2"/>
            <a:ext cx="12191980" cy="3657600"/>
          </a:xfrm>
          <a:prstGeom prst="rect">
            <a:avLst/>
          </a:prstGeom>
          <a:noFill/>
          <a:extLst>
            <a:ext uri="{909E8E84-426E-40DD-AFC4-6F175D3DCCD1}">
              <a14:hiddenFill xmlns:a14="http://schemas.microsoft.com/office/drawing/2010/main">
                <a:solidFill>
                  <a:srgbClr val="FFFFFF"/>
                </a:solidFill>
              </a14:hiddenFill>
            </a:ext>
          </a:extLst>
        </p:spPr>
      </p:pic>
      <p:sp>
        <p:nvSpPr>
          <p:cNvPr id="16391" name="Rectangle 74">
            <a:extLst>
              <a:ext uri="{FF2B5EF4-FFF2-40B4-BE49-F238E27FC236}">
                <a16:creationId xmlns:a16="http://schemas.microsoft.com/office/drawing/2014/main" id="{93C59B8F-AEFF-4D3A-BA0E-3C4311198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3C4962-3F24-4763-AE6B-4C4B9C27D092}"/>
              </a:ext>
            </a:extLst>
          </p:cNvPr>
          <p:cNvSpPr>
            <a:spLocks noGrp="1"/>
          </p:cNvSpPr>
          <p:nvPr>
            <p:ph idx="1"/>
          </p:nvPr>
        </p:nvSpPr>
        <p:spPr>
          <a:xfrm>
            <a:off x="6496424" y="3789399"/>
            <a:ext cx="5418208" cy="2382802"/>
          </a:xfrm>
        </p:spPr>
        <p:txBody>
          <a:bodyPr anchor="ctr">
            <a:normAutofit/>
          </a:bodyPr>
          <a:lstStyle/>
          <a:p>
            <a:r>
              <a:rPr lang="en-US" sz="1800" dirty="0"/>
              <a:t>Era of embeddings</a:t>
            </a:r>
          </a:p>
          <a:p>
            <a:r>
              <a:rPr lang="en-US" sz="1800" dirty="0"/>
              <a:t>Word2Vec</a:t>
            </a:r>
          </a:p>
          <a:p>
            <a:r>
              <a:rPr lang="en-US" sz="1800" dirty="0"/>
              <a:t>Glove: Global vectors for word representation</a:t>
            </a:r>
          </a:p>
          <a:p>
            <a:r>
              <a:rPr lang="en-US" sz="1800" dirty="0" err="1"/>
              <a:t>FastText</a:t>
            </a:r>
            <a:endParaRPr lang="en-US" sz="1800" dirty="0"/>
          </a:p>
          <a:p>
            <a:r>
              <a:rPr lang="en-US" sz="1800" dirty="0"/>
              <a:t>Poincare hierarchical representations</a:t>
            </a:r>
          </a:p>
        </p:txBody>
      </p:sp>
      <p:sp>
        <p:nvSpPr>
          <p:cNvPr id="16392" name="Rectangle 76">
            <a:extLst>
              <a:ext uri="{FF2B5EF4-FFF2-40B4-BE49-F238E27FC236}">
                <a16:creationId xmlns:a16="http://schemas.microsoft.com/office/drawing/2014/main" id="{E042CD37-C859-44CD-853E-5A3427DDB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30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7BD7-9A43-4BF4-B189-9202B46AF685}"/>
              </a:ext>
            </a:extLst>
          </p:cNvPr>
          <p:cNvSpPr>
            <a:spLocks noGrp="1"/>
          </p:cNvSpPr>
          <p:nvPr>
            <p:ph type="title"/>
          </p:nvPr>
        </p:nvSpPr>
        <p:spPr/>
        <p:txBody>
          <a:bodyPr/>
          <a:lstStyle/>
          <a:p>
            <a:r>
              <a:rPr lang="en-US" dirty="0"/>
              <a:t>Convolution Neural Networks</a:t>
            </a:r>
          </a:p>
        </p:txBody>
      </p:sp>
      <p:pic>
        <p:nvPicPr>
          <p:cNvPr id="4" name="Picture 3">
            <a:extLst>
              <a:ext uri="{FF2B5EF4-FFF2-40B4-BE49-F238E27FC236}">
                <a16:creationId xmlns:a16="http://schemas.microsoft.com/office/drawing/2014/main" id="{D1F4CDF8-46A9-48C9-A345-86FD354D90EF}"/>
              </a:ext>
            </a:extLst>
          </p:cNvPr>
          <p:cNvPicPr>
            <a:picLocks noChangeAspect="1"/>
          </p:cNvPicPr>
          <p:nvPr/>
        </p:nvPicPr>
        <p:blipFill>
          <a:blip r:embed="rId3"/>
          <a:stretch>
            <a:fillRect/>
          </a:stretch>
        </p:blipFill>
        <p:spPr>
          <a:xfrm>
            <a:off x="660289" y="1409412"/>
            <a:ext cx="4829849" cy="1438476"/>
          </a:xfrm>
          <a:prstGeom prst="rect">
            <a:avLst/>
          </a:prstGeom>
        </p:spPr>
      </p:pic>
      <p:pic>
        <p:nvPicPr>
          <p:cNvPr id="5" name="Picture 4">
            <a:extLst>
              <a:ext uri="{FF2B5EF4-FFF2-40B4-BE49-F238E27FC236}">
                <a16:creationId xmlns:a16="http://schemas.microsoft.com/office/drawing/2014/main" id="{98025C03-D2E3-4339-AD63-249DD0AF730F}"/>
              </a:ext>
            </a:extLst>
          </p:cNvPr>
          <p:cNvPicPr>
            <a:picLocks noChangeAspect="1"/>
          </p:cNvPicPr>
          <p:nvPr/>
        </p:nvPicPr>
        <p:blipFill>
          <a:blip r:embed="rId4"/>
          <a:stretch>
            <a:fillRect/>
          </a:stretch>
        </p:blipFill>
        <p:spPr>
          <a:xfrm>
            <a:off x="799366" y="3129164"/>
            <a:ext cx="5906324" cy="2591162"/>
          </a:xfrm>
          <a:prstGeom prst="rect">
            <a:avLst/>
          </a:prstGeom>
        </p:spPr>
      </p:pic>
      <p:pic>
        <p:nvPicPr>
          <p:cNvPr id="6" name="Picture 5">
            <a:extLst>
              <a:ext uri="{FF2B5EF4-FFF2-40B4-BE49-F238E27FC236}">
                <a16:creationId xmlns:a16="http://schemas.microsoft.com/office/drawing/2014/main" id="{2570CF6A-A064-4BB7-8B00-DAF5DBC8B0EF}"/>
              </a:ext>
            </a:extLst>
          </p:cNvPr>
          <p:cNvPicPr>
            <a:picLocks noChangeAspect="1"/>
          </p:cNvPicPr>
          <p:nvPr/>
        </p:nvPicPr>
        <p:blipFill>
          <a:blip r:embed="rId5"/>
          <a:stretch>
            <a:fillRect/>
          </a:stretch>
        </p:blipFill>
        <p:spPr>
          <a:xfrm>
            <a:off x="6247798" y="1242951"/>
            <a:ext cx="5506218" cy="1886213"/>
          </a:xfrm>
          <a:prstGeom prst="rect">
            <a:avLst/>
          </a:prstGeom>
        </p:spPr>
      </p:pic>
      <p:pic>
        <p:nvPicPr>
          <p:cNvPr id="8" name="Picture 7">
            <a:extLst>
              <a:ext uri="{FF2B5EF4-FFF2-40B4-BE49-F238E27FC236}">
                <a16:creationId xmlns:a16="http://schemas.microsoft.com/office/drawing/2014/main" id="{E7429172-1075-42F0-9E4A-01CD8B2E963B}"/>
              </a:ext>
            </a:extLst>
          </p:cNvPr>
          <p:cNvPicPr>
            <a:picLocks noChangeAspect="1"/>
          </p:cNvPicPr>
          <p:nvPr/>
        </p:nvPicPr>
        <p:blipFill>
          <a:blip r:embed="rId6"/>
          <a:stretch>
            <a:fillRect/>
          </a:stretch>
        </p:blipFill>
        <p:spPr>
          <a:xfrm>
            <a:off x="8156377" y="3118459"/>
            <a:ext cx="2146952" cy="3644987"/>
          </a:xfrm>
          <a:prstGeom prst="rect">
            <a:avLst/>
          </a:prstGeom>
        </p:spPr>
      </p:pic>
    </p:spTree>
    <p:extLst>
      <p:ext uri="{BB962C8B-B14F-4D97-AF65-F5344CB8AC3E}">
        <p14:creationId xmlns:p14="http://schemas.microsoft.com/office/powerpoint/2010/main" val="3996180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A2BB8-A676-464D-8B07-068D00E5A415}"/>
              </a:ext>
            </a:extLst>
          </p:cNvPr>
          <p:cNvSpPr>
            <a:spLocks noGrp="1"/>
          </p:cNvSpPr>
          <p:nvPr>
            <p:ph type="title"/>
          </p:nvPr>
        </p:nvSpPr>
        <p:spPr/>
        <p:txBody>
          <a:bodyPr/>
          <a:lstStyle/>
          <a:p>
            <a:r>
              <a:rPr lang="en-US" dirty="0"/>
              <a:t>Recurrent Neural Networks, Seq2Seq models</a:t>
            </a:r>
          </a:p>
        </p:txBody>
      </p:sp>
      <p:pic>
        <p:nvPicPr>
          <p:cNvPr id="26626" name="Picture 2">
            <a:extLst>
              <a:ext uri="{FF2B5EF4-FFF2-40B4-BE49-F238E27FC236}">
                <a16:creationId xmlns:a16="http://schemas.microsoft.com/office/drawing/2014/main" id="{8566AE59-4618-435C-8325-F8F2B8259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248" y="1521669"/>
            <a:ext cx="5257800" cy="227219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B0117350-3001-4D81-836D-990C1F5A1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5485" y="4077487"/>
            <a:ext cx="4584246" cy="2424557"/>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An unrolled recurrent neural network.">
            <a:extLst>
              <a:ext uri="{FF2B5EF4-FFF2-40B4-BE49-F238E27FC236}">
                <a16:creationId xmlns:a16="http://schemas.microsoft.com/office/drawing/2014/main" id="{2277D647-B21E-4F02-8A61-102089239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350" y="3181837"/>
            <a:ext cx="4658404" cy="1224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207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7B3CB4EC-5C29-4E99-A325-265273C6E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7138"/>
            <a:ext cx="12192000" cy="4402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781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3AD318-CB9B-4826-BC8C-4F6D334D9981}"/>
              </a:ext>
            </a:extLst>
          </p:cNvPr>
          <p:cNvPicPr>
            <a:picLocks noChangeAspect="1"/>
          </p:cNvPicPr>
          <p:nvPr/>
        </p:nvPicPr>
        <p:blipFill>
          <a:blip r:embed="rId2"/>
          <a:stretch>
            <a:fillRect/>
          </a:stretch>
        </p:blipFill>
        <p:spPr>
          <a:xfrm>
            <a:off x="3485785" y="604443"/>
            <a:ext cx="5220429" cy="5649113"/>
          </a:xfrm>
          <a:prstGeom prst="rect">
            <a:avLst/>
          </a:prstGeom>
        </p:spPr>
      </p:pic>
    </p:spTree>
    <p:extLst>
      <p:ext uri="{BB962C8B-B14F-4D97-AF65-F5344CB8AC3E}">
        <p14:creationId xmlns:p14="http://schemas.microsoft.com/office/powerpoint/2010/main" val="873167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491C7A-7C03-485B-BC26-C4E1A456FAB5}"/>
              </a:ext>
            </a:extLst>
          </p:cNvPr>
          <p:cNvPicPr>
            <a:picLocks noChangeAspect="1"/>
          </p:cNvPicPr>
          <p:nvPr/>
        </p:nvPicPr>
        <p:blipFill>
          <a:blip r:embed="rId2"/>
          <a:stretch>
            <a:fillRect/>
          </a:stretch>
        </p:blipFill>
        <p:spPr>
          <a:xfrm>
            <a:off x="198359" y="847986"/>
            <a:ext cx="7411484" cy="3010320"/>
          </a:xfrm>
          <a:prstGeom prst="rect">
            <a:avLst/>
          </a:prstGeom>
        </p:spPr>
      </p:pic>
      <p:pic>
        <p:nvPicPr>
          <p:cNvPr id="5" name="Picture 4">
            <a:extLst>
              <a:ext uri="{FF2B5EF4-FFF2-40B4-BE49-F238E27FC236}">
                <a16:creationId xmlns:a16="http://schemas.microsoft.com/office/drawing/2014/main" id="{F497BF6F-EB4A-483A-B8C2-5377B7A340F6}"/>
              </a:ext>
            </a:extLst>
          </p:cNvPr>
          <p:cNvPicPr>
            <a:picLocks noChangeAspect="1"/>
          </p:cNvPicPr>
          <p:nvPr/>
        </p:nvPicPr>
        <p:blipFill>
          <a:blip r:embed="rId3"/>
          <a:stretch>
            <a:fillRect/>
          </a:stretch>
        </p:blipFill>
        <p:spPr>
          <a:xfrm>
            <a:off x="198359" y="182299"/>
            <a:ext cx="4382112" cy="514422"/>
          </a:xfrm>
          <a:prstGeom prst="rect">
            <a:avLst/>
          </a:prstGeom>
        </p:spPr>
      </p:pic>
      <p:pic>
        <p:nvPicPr>
          <p:cNvPr id="6" name="Picture 5">
            <a:extLst>
              <a:ext uri="{FF2B5EF4-FFF2-40B4-BE49-F238E27FC236}">
                <a16:creationId xmlns:a16="http://schemas.microsoft.com/office/drawing/2014/main" id="{51ED5523-23A6-4D2C-9126-5ED23F85CDCE}"/>
              </a:ext>
            </a:extLst>
          </p:cNvPr>
          <p:cNvPicPr>
            <a:picLocks noChangeAspect="1"/>
          </p:cNvPicPr>
          <p:nvPr/>
        </p:nvPicPr>
        <p:blipFill>
          <a:blip r:embed="rId4"/>
          <a:stretch>
            <a:fillRect/>
          </a:stretch>
        </p:blipFill>
        <p:spPr>
          <a:xfrm>
            <a:off x="198359" y="4009571"/>
            <a:ext cx="5772956" cy="2019582"/>
          </a:xfrm>
          <a:prstGeom prst="rect">
            <a:avLst/>
          </a:prstGeom>
        </p:spPr>
      </p:pic>
      <p:pic>
        <p:nvPicPr>
          <p:cNvPr id="7" name="Picture 6">
            <a:extLst>
              <a:ext uri="{FF2B5EF4-FFF2-40B4-BE49-F238E27FC236}">
                <a16:creationId xmlns:a16="http://schemas.microsoft.com/office/drawing/2014/main" id="{C4FDD5BF-DEEE-4A3D-A935-D2C02BEE71BB}"/>
              </a:ext>
            </a:extLst>
          </p:cNvPr>
          <p:cNvPicPr>
            <a:picLocks noChangeAspect="1"/>
          </p:cNvPicPr>
          <p:nvPr/>
        </p:nvPicPr>
        <p:blipFill>
          <a:blip r:embed="rId5"/>
          <a:stretch>
            <a:fillRect/>
          </a:stretch>
        </p:blipFill>
        <p:spPr>
          <a:xfrm>
            <a:off x="9270303" y="0"/>
            <a:ext cx="2044278" cy="6858000"/>
          </a:xfrm>
          <a:prstGeom prst="rect">
            <a:avLst/>
          </a:prstGeom>
        </p:spPr>
      </p:pic>
      <p:sp>
        <p:nvSpPr>
          <p:cNvPr id="8" name="Rectangle 7">
            <a:extLst>
              <a:ext uri="{FF2B5EF4-FFF2-40B4-BE49-F238E27FC236}">
                <a16:creationId xmlns:a16="http://schemas.microsoft.com/office/drawing/2014/main" id="{4641176C-E7C3-46EF-8E0F-9FE3AE074B66}"/>
              </a:ext>
            </a:extLst>
          </p:cNvPr>
          <p:cNvSpPr/>
          <p:nvPr/>
        </p:nvSpPr>
        <p:spPr>
          <a:xfrm>
            <a:off x="6977111" y="6289882"/>
            <a:ext cx="5214889" cy="369332"/>
          </a:xfrm>
          <a:prstGeom prst="rect">
            <a:avLst/>
          </a:prstGeom>
        </p:spPr>
        <p:txBody>
          <a:bodyPr wrap="none">
            <a:spAutoFit/>
          </a:bodyPr>
          <a:lstStyle/>
          <a:p>
            <a:r>
              <a:rPr lang="en-US" dirty="0">
                <a:hlinkClick r:id="rId6"/>
              </a:rPr>
              <a:t>https://relx.wd3.myworkdayjobs.com/LexisNexisLegal</a:t>
            </a:r>
            <a:endParaRPr lang="en-US" dirty="0"/>
          </a:p>
        </p:txBody>
      </p:sp>
      <p:sp>
        <p:nvSpPr>
          <p:cNvPr id="9" name="Rectangle 8">
            <a:extLst>
              <a:ext uri="{FF2B5EF4-FFF2-40B4-BE49-F238E27FC236}">
                <a16:creationId xmlns:a16="http://schemas.microsoft.com/office/drawing/2014/main" id="{D1E1DFAF-DEE1-480A-A794-8CFF5AFF353C}"/>
              </a:ext>
            </a:extLst>
          </p:cNvPr>
          <p:cNvSpPr/>
          <p:nvPr/>
        </p:nvSpPr>
        <p:spPr>
          <a:xfrm>
            <a:off x="189861" y="6289882"/>
            <a:ext cx="5781454" cy="369332"/>
          </a:xfrm>
          <a:prstGeom prst="rect">
            <a:avLst/>
          </a:prstGeom>
        </p:spPr>
        <p:txBody>
          <a:bodyPr wrap="none">
            <a:spAutoFit/>
          </a:bodyPr>
          <a:lstStyle/>
          <a:p>
            <a:r>
              <a:rPr lang="en-US" dirty="0">
                <a:hlinkClick r:id="rId7"/>
              </a:rPr>
              <a:t>https://www.lexisnexis.com/en-us/rule-of-law/default.page</a:t>
            </a:r>
            <a:endParaRPr lang="en-US" dirty="0"/>
          </a:p>
        </p:txBody>
      </p:sp>
    </p:spTree>
    <p:extLst>
      <p:ext uri="{BB962C8B-B14F-4D97-AF65-F5344CB8AC3E}">
        <p14:creationId xmlns:p14="http://schemas.microsoft.com/office/powerpoint/2010/main" val="180004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41CCBED-E4E1-4997-A072-94D325AE3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599"/>
            <a:ext cx="12192000" cy="62484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7D330-9BCD-4A1C-BE26-E0210F318F6D}"/>
              </a:ext>
            </a:extLst>
          </p:cNvPr>
          <p:cNvSpPr>
            <a:spLocks noGrp="1"/>
          </p:cNvSpPr>
          <p:nvPr>
            <p:ph type="title"/>
          </p:nvPr>
        </p:nvSpPr>
        <p:spPr>
          <a:xfrm>
            <a:off x="804672" y="5434228"/>
            <a:ext cx="10640754" cy="775845"/>
          </a:xfrm>
        </p:spPr>
        <p:txBody>
          <a:bodyPr vert="horz" lIns="91440" tIns="45720" rIns="91440" bIns="45720" rtlCol="0" anchor="ctr">
            <a:normAutofit fontScale="90000"/>
          </a:bodyPr>
          <a:lstStyle/>
          <a:p>
            <a:r>
              <a:rPr lang="en-US" kern="1200" dirty="0">
                <a:solidFill>
                  <a:srgbClr val="FFFFFF"/>
                </a:solidFill>
                <a:latin typeface="+mj-lt"/>
                <a:ea typeface="+mj-ea"/>
                <a:cs typeface="+mj-cs"/>
              </a:rPr>
              <a:t>Era </a:t>
            </a:r>
            <a:r>
              <a:rPr lang="en-US" kern="1200">
                <a:solidFill>
                  <a:srgbClr val="FFFFFF"/>
                </a:solidFill>
                <a:latin typeface="+mj-lt"/>
                <a:ea typeface="+mj-ea"/>
                <a:cs typeface="+mj-cs"/>
              </a:rPr>
              <a:t>of Pretrained Language </a:t>
            </a:r>
            <a:r>
              <a:rPr lang="en-US" kern="1200" dirty="0">
                <a:solidFill>
                  <a:srgbClr val="FFFFFF"/>
                </a:solidFill>
                <a:latin typeface="+mj-lt"/>
                <a:ea typeface="+mj-ea"/>
                <a:cs typeface="+mj-cs"/>
              </a:rPr>
              <a:t>Models &amp;</a:t>
            </a:r>
            <a:br>
              <a:rPr lang="en-US" kern="1200" dirty="0">
                <a:solidFill>
                  <a:srgbClr val="FFFFFF"/>
                </a:solidFill>
                <a:latin typeface="+mj-lt"/>
                <a:ea typeface="+mj-ea"/>
                <a:cs typeface="+mj-cs"/>
              </a:rPr>
            </a:br>
            <a:r>
              <a:rPr lang="en-US" kern="1200" dirty="0">
                <a:solidFill>
                  <a:srgbClr val="FFFFFF"/>
                </a:solidFill>
                <a:latin typeface="+mj-lt"/>
                <a:ea typeface="+mj-ea"/>
                <a:cs typeface="+mj-cs"/>
              </a:rPr>
              <a:t>Contextual Word Embeddings</a:t>
            </a:r>
          </a:p>
        </p:txBody>
      </p:sp>
      <p:pic>
        <p:nvPicPr>
          <p:cNvPr id="73" name="Picture 72">
            <a:extLst>
              <a:ext uri="{FF2B5EF4-FFF2-40B4-BE49-F238E27FC236}">
                <a16:creationId xmlns:a16="http://schemas.microsoft.com/office/drawing/2014/main" id="{227F50A4-96DC-44F7-8805-D1713FA4CA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45716" b="33968"/>
          <a:stretch/>
        </p:blipFill>
        <p:spPr>
          <a:xfrm flipV="1">
            <a:off x="0" y="4030580"/>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9463" name="Rectangle 74">
            <a:extLst>
              <a:ext uri="{FF2B5EF4-FFF2-40B4-BE49-F238E27FC236}">
                <a16:creationId xmlns:a16="http://schemas.microsoft.com/office/drawing/2014/main" id="{7657922F-06FC-4A81-9EC2-4047535D1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41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Image result for sesame street">
            <a:extLst>
              <a:ext uri="{FF2B5EF4-FFF2-40B4-BE49-F238E27FC236}">
                <a16:creationId xmlns:a16="http://schemas.microsoft.com/office/drawing/2014/main" id="{9C1C0095-2CD6-4030-B979-ECD22B3DA6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99298" y="445153"/>
            <a:ext cx="9193405" cy="358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782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6" name="Picture 8">
            <a:extLst>
              <a:ext uri="{FF2B5EF4-FFF2-40B4-BE49-F238E27FC236}">
                <a16:creationId xmlns:a16="http://schemas.microsoft.com/office/drawing/2014/main" id="{C54E6FEB-652C-4199-844D-42421A3DC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541"/>
            <a:ext cx="12192000" cy="5114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F5E5A1-064B-4F73-8D01-5CE836320FF3}"/>
              </a:ext>
            </a:extLst>
          </p:cNvPr>
          <p:cNvSpPr txBox="1"/>
          <p:nvPr/>
        </p:nvSpPr>
        <p:spPr>
          <a:xfrm>
            <a:off x="0" y="5610905"/>
            <a:ext cx="12192000" cy="1015663"/>
          </a:xfrm>
          <a:prstGeom prst="rect">
            <a:avLst/>
          </a:prstGeom>
          <a:noFill/>
        </p:spPr>
        <p:txBody>
          <a:bodyPr wrap="square" rtlCol="0">
            <a:spAutoFit/>
          </a:bodyPr>
          <a:lstStyle/>
          <a:p>
            <a:pPr algn="ctr"/>
            <a:r>
              <a:rPr lang="en-US" sz="2800" dirty="0"/>
              <a:t>From Pretrained Word Embeddings to Pretrained Language Models</a:t>
            </a:r>
          </a:p>
          <a:p>
            <a:pPr algn="ctr"/>
            <a:endParaRPr lang="en-US" sz="1600" dirty="0">
              <a:hlinkClick r:id="rId4"/>
            </a:endParaRPr>
          </a:p>
          <a:p>
            <a:pPr algn="ctr"/>
            <a:r>
              <a:rPr lang="en-US" sz="1600" dirty="0">
                <a:hlinkClick r:id="rId4"/>
              </a:rPr>
              <a:t>https://towardsdatascience.com/from-pre-trained-word-embeddings-to-pre-trained-language-models-focus-on-bert-343815627598</a:t>
            </a:r>
            <a:endParaRPr lang="en-US" sz="1600" dirty="0"/>
          </a:p>
        </p:txBody>
      </p:sp>
    </p:spTree>
    <p:extLst>
      <p:ext uri="{BB962C8B-B14F-4D97-AF65-F5344CB8AC3E}">
        <p14:creationId xmlns:p14="http://schemas.microsoft.com/office/powerpoint/2010/main" val="2166725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5" name="Group 74">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6" name="Oval 75">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Oval 76">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Oval 78">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84">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86">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060" name="Straight Connector 87">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61" name="Straight Connector 88">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62" name="Straight Connector 89">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063" name="Straight Connector 90">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050" name="Picture 2">
            <a:extLst>
              <a:ext uri="{FF2B5EF4-FFF2-40B4-BE49-F238E27FC236}">
                <a16:creationId xmlns:a16="http://schemas.microsoft.com/office/drawing/2014/main" id="{3C1C3379-1F21-4853-ABA5-BD965856C2A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094" r="1" b="1"/>
          <a:stretch/>
        </p:blipFill>
        <p:spPr bwMode="auto">
          <a:xfrm>
            <a:off x="746190" y="491900"/>
            <a:ext cx="10721907" cy="5663518"/>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roup 92">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94" name="Straight Connector 93">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7449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05C787B4-43DD-4B46-AE67-006C75AD4B2D}"/>
              </a:ext>
            </a:extLst>
          </p:cNvPr>
          <p:cNvPicPr>
            <a:picLocks noChangeAspect="1"/>
          </p:cNvPicPr>
          <p:nvPr/>
        </p:nvPicPr>
        <p:blipFill>
          <a:blip r:embed="rId2"/>
          <a:stretch>
            <a:fillRect/>
          </a:stretch>
        </p:blipFill>
        <p:spPr>
          <a:xfrm>
            <a:off x="1584511" y="1132764"/>
            <a:ext cx="3729280" cy="4413350"/>
          </a:xfrm>
          <a:prstGeom prst="rect">
            <a:avLst/>
          </a:prstGeom>
        </p:spPr>
      </p:pic>
      <p:cxnSp>
        <p:nvCxnSpPr>
          <p:cNvPr id="34" name="Straight Connector 33">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C1389E-6D20-452C-BF9B-DB29D59443FF}"/>
              </a:ext>
            </a:extLst>
          </p:cNvPr>
          <p:cNvPicPr>
            <a:picLocks noChangeAspect="1"/>
          </p:cNvPicPr>
          <p:nvPr/>
        </p:nvPicPr>
        <p:blipFill>
          <a:blip r:embed="rId3"/>
          <a:stretch>
            <a:fillRect/>
          </a:stretch>
        </p:blipFill>
        <p:spPr>
          <a:xfrm>
            <a:off x="6434633" y="1336486"/>
            <a:ext cx="4644528" cy="4005905"/>
          </a:xfrm>
          <a:prstGeom prst="rect">
            <a:avLst/>
          </a:prstGeom>
        </p:spPr>
      </p:pic>
      <p:sp>
        <p:nvSpPr>
          <p:cNvPr id="6" name="Rectangle 5">
            <a:extLst>
              <a:ext uri="{FF2B5EF4-FFF2-40B4-BE49-F238E27FC236}">
                <a16:creationId xmlns:a16="http://schemas.microsoft.com/office/drawing/2014/main" id="{90D6B8C5-48D8-44FC-AB35-093487F1635E}"/>
              </a:ext>
            </a:extLst>
          </p:cNvPr>
          <p:cNvSpPr/>
          <p:nvPr/>
        </p:nvSpPr>
        <p:spPr>
          <a:xfrm>
            <a:off x="7306312" y="5342132"/>
            <a:ext cx="3217333" cy="277494"/>
          </a:xfrm>
          <a:prstGeom prst="rect">
            <a:avLst/>
          </a:prstGeom>
          <a:solidFill>
            <a:srgbClr val="000000">
              <a:alpha val="50000"/>
            </a:srgbClr>
          </a:solidFill>
          <a:ln>
            <a:noFill/>
          </a:ln>
        </p:spPr>
        <p:txBody>
          <a:bodyPr wrap="square">
            <a:normAutofit/>
          </a:bodyPr>
          <a:lstStyle/>
          <a:p>
            <a:pPr algn="ctr">
              <a:lnSpc>
                <a:spcPct val="90000"/>
              </a:lnSpc>
              <a:spcAft>
                <a:spcPts val="600"/>
              </a:spcAft>
            </a:pPr>
            <a:r>
              <a:rPr lang="en-US" sz="1300" dirty="0">
                <a:solidFill>
                  <a:srgbClr val="FFFFFF"/>
                </a:solidFill>
                <a:hlinkClick r:id="rId4">
                  <a:extLst>
                    <a:ext uri="{A12FA001-AC4F-418D-AE19-62706E023703}">
                      <ahyp:hlinkClr xmlns:ahyp="http://schemas.microsoft.com/office/drawing/2018/hyperlinkcolor" val="tx"/>
                    </a:ext>
                  </a:extLst>
                </a:hlinkClick>
              </a:rPr>
              <a:t>https://arxiv.org/pdf/1909.01958.pdf</a:t>
            </a:r>
            <a:endParaRPr lang="en-US" sz="1300" dirty="0">
              <a:solidFill>
                <a:srgbClr val="FFFFFF"/>
              </a:solidFill>
            </a:endParaRPr>
          </a:p>
        </p:txBody>
      </p:sp>
    </p:spTree>
    <p:extLst>
      <p:ext uri="{BB962C8B-B14F-4D97-AF65-F5344CB8AC3E}">
        <p14:creationId xmlns:p14="http://schemas.microsoft.com/office/powerpoint/2010/main" val="815726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BA93804-E9F9-4EB5-9116-2CF74830FA93}"/>
              </a:ext>
            </a:extLst>
          </p:cNvPr>
          <p:cNvPicPr>
            <a:picLocks noGrp="1" noChangeAspect="1"/>
          </p:cNvPicPr>
          <p:nvPr>
            <p:ph idx="1"/>
          </p:nvPr>
        </p:nvPicPr>
        <p:blipFill rotWithShape="1">
          <a:blip r:embed="rId2"/>
          <a:srcRect r="1" b="12298"/>
          <a:stretch/>
        </p:blipFill>
        <p:spPr>
          <a:xfrm>
            <a:off x="643467" y="643467"/>
            <a:ext cx="10905066" cy="5571065"/>
          </a:xfrm>
          <a:prstGeom prst="rect">
            <a:avLst/>
          </a:prstGeom>
          <a:ln>
            <a:noFill/>
          </a:ln>
        </p:spPr>
      </p:pic>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494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 name="Title 1">
            <a:extLst>
              <a:ext uri="{FF2B5EF4-FFF2-40B4-BE49-F238E27FC236}">
                <a16:creationId xmlns:a16="http://schemas.microsoft.com/office/drawing/2014/main" id="{095E81AE-3C34-4B9F-84B4-442C469A6F7D}"/>
              </a:ext>
            </a:extLst>
          </p:cNvPr>
          <p:cNvSpPr>
            <a:spLocks noGrp="1"/>
          </p:cNvSpPr>
          <p:nvPr>
            <p:ph type="title"/>
          </p:nvPr>
        </p:nvSpPr>
        <p:spPr>
          <a:xfrm>
            <a:off x="1378425" y="5199797"/>
            <a:ext cx="9435152" cy="789673"/>
          </a:xfrm>
          <a:prstGeom prst="ellipse">
            <a:avLst/>
          </a:prstGeom>
        </p:spPr>
        <p:txBody>
          <a:bodyPr vert="horz" lIns="91440" tIns="45720" rIns="91440" bIns="45720" rtlCol="0" anchor="ctr">
            <a:normAutofit/>
          </a:bodyPr>
          <a:lstStyle/>
          <a:p>
            <a:pPr algn="ctr"/>
            <a:r>
              <a:rPr lang="en-US" sz="3400" kern="1200">
                <a:solidFill>
                  <a:schemeClr val="bg1"/>
                </a:solidFill>
                <a:latin typeface="+mj-lt"/>
                <a:ea typeface="+mj-ea"/>
                <a:cs typeface="+mj-cs"/>
              </a:rPr>
              <a:t>Transformers</a:t>
            </a:r>
          </a:p>
        </p:txBody>
      </p:sp>
      <p:sp>
        <p:nvSpPr>
          <p:cNvPr id="158" name="Freeform: Shape 1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4578" name="Picture 2">
            <a:extLst>
              <a:ext uri="{FF2B5EF4-FFF2-40B4-BE49-F238E27FC236}">
                <a16:creationId xmlns:a16="http://schemas.microsoft.com/office/drawing/2014/main" id="{138B1931-1650-40E7-AA8E-B20165AA48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84587" y="626940"/>
            <a:ext cx="7431819" cy="386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81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D1BE94-2E3E-4B06-8493-F091CDBFC1E5}"/>
              </a:ext>
            </a:extLst>
          </p:cNvPr>
          <p:cNvSpPr>
            <a:spLocks noGrp="1"/>
          </p:cNvSpPr>
          <p:nvPr>
            <p:ph type="title"/>
          </p:nvPr>
        </p:nvSpPr>
        <p:spPr>
          <a:xfrm>
            <a:off x="643468" y="643467"/>
            <a:ext cx="4804064" cy="5571065"/>
          </a:xfrm>
        </p:spPr>
        <p:txBody>
          <a:bodyPr>
            <a:normAutofit/>
          </a:bodyPr>
          <a:lstStyle/>
          <a:p>
            <a:r>
              <a:rPr lang="en-US" sz="3600" b="1" dirty="0"/>
              <a:t>Transformers</a:t>
            </a:r>
          </a:p>
        </p:txBody>
      </p:sp>
      <p:sp>
        <p:nvSpPr>
          <p:cNvPr id="31" name="Freeform: Shape 30">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2">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Content Placeholder 2">
            <a:extLst>
              <a:ext uri="{FF2B5EF4-FFF2-40B4-BE49-F238E27FC236}">
                <a16:creationId xmlns:a16="http://schemas.microsoft.com/office/drawing/2014/main" id="{B59AB23C-DC55-4DEA-BFDE-70EFA6163F6A}"/>
              </a:ext>
            </a:extLst>
          </p:cNvPr>
          <p:cNvSpPr>
            <a:spLocks noGrp="1"/>
          </p:cNvSpPr>
          <p:nvPr>
            <p:ph idx="1"/>
          </p:nvPr>
        </p:nvSpPr>
        <p:spPr>
          <a:xfrm>
            <a:off x="6090998" y="643467"/>
            <a:ext cx="5457533" cy="5571065"/>
          </a:xfrm>
        </p:spPr>
        <p:txBody>
          <a:bodyPr anchor="ctr">
            <a:normAutofit/>
          </a:bodyPr>
          <a:lstStyle/>
          <a:p>
            <a:r>
              <a:rPr lang="en-US" dirty="0"/>
              <a:t>Transformers demonstrate that </a:t>
            </a:r>
            <a:r>
              <a:rPr lang="en-US" b="1" dirty="0"/>
              <a:t>recurrence</a:t>
            </a:r>
            <a:r>
              <a:rPr lang="en-US" dirty="0"/>
              <a:t> and </a:t>
            </a:r>
            <a:r>
              <a:rPr lang="en-US" b="1" dirty="0"/>
              <a:t>convolution</a:t>
            </a:r>
            <a:r>
              <a:rPr lang="en-US" dirty="0"/>
              <a:t> are not essential for building high-performance natural language models.</a:t>
            </a:r>
          </a:p>
          <a:p>
            <a:r>
              <a:rPr lang="en-US" dirty="0"/>
              <a:t>They achieve state-of-the-art machine translation results using </a:t>
            </a:r>
            <a:r>
              <a:rPr lang="en-US" b="1" dirty="0"/>
              <a:t>a self-attention operation</a:t>
            </a:r>
          </a:p>
          <a:p>
            <a:r>
              <a:rPr lang="en-US" dirty="0"/>
              <a:t>Attention is a highly-efficient operation due to its parallelizability and runtime characteristics.</a:t>
            </a:r>
          </a:p>
        </p:txBody>
      </p:sp>
      <p:sp>
        <p:nvSpPr>
          <p:cNvPr id="35" name="Rectangle 3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030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150-53C2-4F9D-8A55-88DC17569A6D}"/>
              </a:ext>
            </a:extLst>
          </p:cNvPr>
          <p:cNvSpPr>
            <a:spLocks noGrp="1"/>
          </p:cNvSpPr>
          <p:nvPr>
            <p:ph type="title"/>
          </p:nvPr>
        </p:nvSpPr>
        <p:spPr/>
        <p:txBody>
          <a:bodyPr/>
          <a:lstStyle/>
          <a:p>
            <a:r>
              <a:rPr lang="en-US" dirty="0"/>
              <a:t>How to train a language model?</a:t>
            </a:r>
          </a:p>
        </p:txBody>
      </p:sp>
      <p:sp>
        <p:nvSpPr>
          <p:cNvPr id="3" name="Content Placeholder 2">
            <a:extLst>
              <a:ext uri="{FF2B5EF4-FFF2-40B4-BE49-F238E27FC236}">
                <a16:creationId xmlns:a16="http://schemas.microsoft.com/office/drawing/2014/main" id="{E07ACF06-6FDF-4EA4-9AF0-651AAE25BE38}"/>
              </a:ext>
            </a:extLst>
          </p:cNvPr>
          <p:cNvSpPr>
            <a:spLocks noGrp="1"/>
          </p:cNvSpPr>
          <p:nvPr>
            <p:ph idx="1"/>
          </p:nvPr>
        </p:nvSpPr>
        <p:spPr/>
        <p:txBody>
          <a:bodyPr/>
          <a:lstStyle/>
          <a:p>
            <a:r>
              <a:rPr lang="en-US" dirty="0"/>
              <a:t>Each transformer train cycle model must have the following</a:t>
            </a:r>
          </a:p>
          <a:p>
            <a:pPr lvl="1"/>
            <a:r>
              <a:rPr lang="en-US" dirty="0"/>
              <a:t>Sub-word token </a:t>
            </a:r>
            <a:r>
              <a:rPr lang="en-US" b="1" dirty="0"/>
              <a:t>vocabulary</a:t>
            </a:r>
          </a:p>
          <a:p>
            <a:pPr lvl="1"/>
            <a:r>
              <a:rPr lang="en-US" dirty="0"/>
              <a:t>A </a:t>
            </a:r>
            <a:r>
              <a:rPr lang="en-US" b="1" dirty="0"/>
              <a:t>configuration</a:t>
            </a:r>
            <a:r>
              <a:rPr lang="en-US" dirty="0"/>
              <a:t> file detailing the network architecture</a:t>
            </a:r>
          </a:p>
          <a:p>
            <a:pPr lvl="1"/>
            <a:r>
              <a:rPr lang="en-US" dirty="0"/>
              <a:t>Large language </a:t>
            </a:r>
            <a:r>
              <a:rPr lang="en-US" b="1" dirty="0"/>
              <a:t>corpus</a:t>
            </a:r>
            <a:r>
              <a:rPr lang="en-US" dirty="0"/>
              <a:t>, ex. Entire Wikipedia and some more.</a:t>
            </a:r>
          </a:p>
          <a:p>
            <a:pPr lvl="1"/>
            <a:r>
              <a:rPr lang="en-US" b="1" dirty="0"/>
              <a:t>Self-supervised tasks</a:t>
            </a:r>
          </a:p>
          <a:p>
            <a:pPr lvl="2"/>
            <a:r>
              <a:rPr lang="en-US" dirty="0"/>
              <a:t>For e.g. BERT uses two tasks, masked word prediction and next sentence prediction.</a:t>
            </a:r>
          </a:p>
          <a:p>
            <a:pPr lvl="1"/>
            <a:r>
              <a:rPr lang="en-US" dirty="0"/>
              <a:t>Lot’s of parallel </a:t>
            </a:r>
            <a:r>
              <a:rPr lang="en-US" b="1" dirty="0"/>
              <a:t>compute</a:t>
            </a:r>
            <a:r>
              <a:rPr lang="en-US" dirty="0"/>
              <a:t> power, GPUs or TPUs preferred.</a:t>
            </a:r>
          </a:p>
          <a:p>
            <a:pPr lvl="1"/>
            <a:endParaRPr lang="en-US" dirty="0"/>
          </a:p>
        </p:txBody>
      </p:sp>
    </p:spTree>
    <p:extLst>
      <p:ext uri="{BB962C8B-B14F-4D97-AF65-F5344CB8AC3E}">
        <p14:creationId xmlns:p14="http://schemas.microsoft.com/office/powerpoint/2010/main" val="3863267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5B240E-C7F7-40CF-B87B-A883F3C89EA9}"/>
              </a:ext>
            </a:extLst>
          </p:cNvPr>
          <p:cNvSpPr>
            <a:spLocks noGrp="1"/>
          </p:cNvSpPr>
          <p:nvPr>
            <p:ph type="title"/>
          </p:nvPr>
        </p:nvSpPr>
        <p:spPr>
          <a:xfrm>
            <a:off x="643468" y="643467"/>
            <a:ext cx="4804064" cy="5571065"/>
          </a:xfrm>
        </p:spPr>
        <p:txBody>
          <a:bodyPr>
            <a:normAutofit/>
          </a:bodyPr>
          <a:lstStyle/>
          <a:p>
            <a:r>
              <a:rPr lang="en-US" sz="3600" dirty="0"/>
              <a:t> What good is a pretrained transformer?</a:t>
            </a:r>
          </a:p>
        </p:txBody>
      </p:sp>
      <p:sp>
        <p:nvSpPr>
          <p:cNvPr id="10" name="Freeform: Shape 9">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92C679E-42FA-4173-9913-D3EDD755724C}"/>
              </a:ext>
            </a:extLst>
          </p:cNvPr>
          <p:cNvSpPr>
            <a:spLocks noGrp="1"/>
          </p:cNvSpPr>
          <p:nvPr>
            <p:ph idx="1"/>
          </p:nvPr>
        </p:nvSpPr>
        <p:spPr>
          <a:xfrm>
            <a:off x="6090998" y="643467"/>
            <a:ext cx="5457533" cy="5571065"/>
          </a:xfrm>
        </p:spPr>
        <p:txBody>
          <a:bodyPr anchor="ctr">
            <a:normAutofit/>
          </a:bodyPr>
          <a:lstStyle/>
          <a:p>
            <a:r>
              <a:rPr lang="en-US" sz="2000" dirty="0"/>
              <a:t>Great out-of-box performance with the potential for transfer learning.</a:t>
            </a:r>
          </a:p>
          <a:p>
            <a:r>
              <a:rPr lang="en-US" sz="2000" dirty="0"/>
              <a:t>Additional pretraining to domain specific corpus.</a:t>
            </a:r>
          </a:p>
          <a:p>
            <a:r>
              <a:rPr lang="en-US" sz="2000" dirty="0"/>
              <a:t>Fine tuning to specific tasks with limited data such as:</a:t>
            </a:r>
          </a:p>
          <a:p>
            <a:pPr lvl="1"/>
            <a:r>
              <a:rPr lang="en-US" sz="2000" dirty="0"/>
              <a:t>Named entity recognition</a:t>
            </a:r>
          </a:p>
          <a:p>
            <a:pPr lvl="1"/>
            <a:r>
              <a:rPr lang="en-US" sz="2000" dirty="0"/>
              <a:t>Natural Language Inference</a:t>
            </a:r>
          </a:p>
          <a:p>
            <a:pPr lvl="1"/>
            <a:r>
              <a:rPr lang="en-US" sz="2000" dirty="0"/>
              <a:t>Question Answering</a:t>
            </a:r>
          </a:p>
          <a:p>
            <a:pPr lvl="1"/>
            <a:r>
              <a:rPr lang="en-US" sz="2000" dirty="0"/>
              <a:t>Semantic Textual Similarity</a:t>
            </a:r>
          </a:p>
          <a:p>
            <a:pPr lvl="1"/>
            <a:r>
              <a:rPr lang="en-US" sz="2000" dirty="0"/>
              <a:t>Semantic Role Labeling, etc.</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48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5" name="Freeform: Shape 84">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A14D6B5-FC6B-4DF3-BCD1-BA4C4416CE18}"/>
              </a:ext>
            </a:extLst>
          </p:cNvPr>
          <p:cNvSpPr>
            <a:spLocks noGrp="1"/>
          </p:cNvSpPr>
          <p:nvPr>
            <p:ph type="title"/>
          </p:nvPr>
        </p:nvSpPr>
        <p:spPr>
          <a:xfrm>
            <a:off x="1116701" y="2452526"/>
            <a:ext cx="4248318" cy="1952947"/>
          </a:xfrm>
          <a:prstGeom prst="ellipse">
            <a:avLst/>
          </a:prstGeom>
          <a:noFill/>
        </p:spPr>
        <p:txBody>
          <a:bodyPr vert="horz" lIns="91440" tIns="45720" rIns="91440" bIns="45720" rtlCol="0" anchor="ctr">
            <a:normAutofit/>
          </a:bodyPr>
          <a:lstStyle/>
          <a:p>
            <a:pPr algn="ctr"/>
            <a:r>
              <a:rPr lang="en-US" sz="3600" dirty="0">
                <a:solidFill>
                  <a:srgbClr val="080808"/>
                </a:solidFill>
              </a:rPr>
              <a:t>Self-attention</a:t>
            </a:r>
          </a:p>
        </p:txBody>
      </p:sp>
      <p:sp>
        <p:nvSpPr>
          <p:cNvPr id="87" name="Isosceles Triangle 86">
            <a:extLst>
              <a:ext uri="{FF2B5EF4-FFF2-40B4-BE49-F238E27FC236}">
                <a16:creationId xmlns:a16="http://schemas.microsoft.com/office/drawing/2014/main" id="{CB64814D-A361-44E1-8D97-B83E41C8B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0" y="-2"/>
            <a:ext cx="1248189" cy="1248189"/>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852A6879-032A-4946-9CCA-44D38BEDF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96832" y="246646"/>
            <a:ext cx="57723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770" name="Picture 2">
            <a:extLst>
              <a:ext uri="{FF2B5EF4-FFF2-40B4-BE49-F238E27FC236}">
                <a16:creationId xmlns:a16="http://schemas.microsoft.com/office/drawing/2014/main" id="{34916AF9-4D50-45BE-91FE-D3724342C7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70075" y="441377"/>
            <a:ext cx="3110407" cy="2177285"/>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56AB08D7-F0FB-4965-B730-8B874214C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93049" y="367194"/>
            <a:ext cx="999162" cy="99916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148D9297-49FA-43ED-AC6B-E2F153B3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9187" y="946949"/>
            <a:ext cx="352820" cy="3528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693B4105-989A-4A79-A881-75F3602AE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51528" y="4483510"/>
            <a:ext cx="4748979" cy="2374490"/>
            <a:chOff x="4857523" y="4483510"/>
            <a:chExt cx="4748979" cy="2374490"/>
          </a:xfrm>
        </p:grpSpPr>
        <p:sp>
          <p:nvSpPr>
            <p:cNvPr id="96" name="Isosceles Triangle 95">
              <a:extLst>
                <a:ext uri="{FF2B5EF4-FFF2-40B4-BE49-F238E27FC236}">
                  <a16:creationId xmlns:a16="http://schemas.microsoft.com/office/drawing/2014/main" id="{D89F965B-7F23-48AC-830E-2272A40CD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57523" y="4483510"/>
              <a:ext cx="4748979" cy="237449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57518E5-4332-4F59-9B89-B658B6BFD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735188" y="4982817"/>
              <a:ext cx="1009255" cy="100925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772" name="Picture 4" descr="Image result for bert self attention formula">
            <a:extLst>
              <a:ext uri="{FF2B5EF4-FFF2-40B4-BE49-F238E27FC236}">
                <a16:creationId xmlns:a16="http://schemas.microsoft.com/office/drawing/2014/main" id="{EE08A7C2-6FFB-4B6D-BAC3-C831A55DB3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17064" y="3135297"/>
            <a:ext cx="3553201" cy="190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08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5806EC-2CC8-4BD3-9826-EC55E08B8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5FF2CABA-851F-4E41-8E96-C61D0ADB9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8414" y="4994358"/>
            <a:ext cx="3733312" cy="187571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1A23C00-792B-43F9-A5F3-3A97AD847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1855" y="1696440"/>
            <a:ext cx="6135300" cy="6135298"/>
          </a:xfrm>
          <a:custGeom>
            <a:avLst/>
            <a:gdLst>
              <a:gd name="connsiteX0" fmla="*/ 0 w 6135300"/>
              <a:gd name="connsiteY0" fmla="*/ 0 h 6135298"/>
              <a:gd name="connsiteX1" fmla="*/ 6135300 w 6135300"/>
              <a:gd name="connsiteY1" fmla="*/ 0 h 6135298"/>
              <a:gd name="connsiteX2" fmla="*/ 6135300 w 6135300"/>
              <a:gd name="connsiteY2" fmla="*/ 2978314 h 6135298"/>
              <a:gd name="connsiteX3" fmla="*/ 2978317 w 6135300"/>
              <a:gd name="connsiteY3" fmla="*/ 6135298 h 6135298"/>
              <a:gd name="connsiteX4" fmla="*/ 2167306 w 6135300"/>
              <a:gd name="connsiteY4" fmla="*/ 6135298 h 6135298"/>
              <a:gd name="connsiteX5" fmla="*/ 0 w 6135300"/>
              <a:gd name="connsiteY5" fmla="*/ 3967992 h 6135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5300" h="6135298">
                <a:moveTo>
                  <a:pt x="0" y="0"/>
                </a:moveTo>
                <a:lnTo>
                  <a:pt x="6135300" y="0"/>
                </a:lnTo>
                <a:lnTo>
                  <a:pt x="6135300" y="2978314"/>
                </a:lnTo>
                <a:lnTo>
                  <a:pt x="2978317" y="6135298"/>
                </a:lnTo>
                <a:lnTo>
                  <a:pt x="2167306" y="6135298"/>
                </a:lnTo>
                <a:lnTo>
                  <a:pt x="0" y="3967992"/>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5B59FB9-8A98-4966-AD0E-27A5BB877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657535" y="2693690"/>
            <a:ext cx="3846553" cy="6135298"/>
          </a:xfrm>
          <a:custGeom>
            <a:avLst/>
            <a:gdLst>
              <a:gd name="connsiteX0" fmla="*/ 0 w 3846553"/>
              <a:gd name="connsiteY0" fmla="*/ 0 h 6135298"/>
              <a:gd name="connsiteX1" fmla="*/ 1134191 w 3846553"/>
              <a:gd name="connsiteY1" fmla="*/ 0 h 6135298"/>
              <a:gd name="connsiteX2" fmla="*/ 3846553 w 3846553"/>
              <a:gd name="connsiteY2" fmla="*/ 2712363 h 6135298"/>
              <a:gd name="connsiteX3" fmla="*/ 423617 w 3846553"/>
              <a:gd name="connsiteY3" fmla="*/ 6135298 h 6135298"/>
              <a:gd name="connsiteX4" fmla="*/ 0 w 3846553"/>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553" h="6135298">
                <a:moveTo>
                  <a:pt x="0" y="0"/>
                </a:moveTo>
                <a:lnTo>
                  <a:pt x="1134191" y="0"/>
                </a:lnTo>
                <a:lnTo>
                  <a:pt x="3846553" y="2712363"/>
                </a:lnTo>
                <a:lnTo>
                  <a:pt x="423617" y="6135298"/>
                </a:lnTo>
                <a:lnTo>
                  <a:pt x="0" y="613529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8164A22-8ACC-4F6E-A439-56200F88B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29467" y="-1131005"/>
            <a:ext cx="6135300" cy="6135298"/>
          </a:xfrm>
          <a:custGeom>
            <a:avLst/>
            <a:gdLst>
              <a:gd name="connsiteX0" fmla="*/ 0 w 6135300"/>
              <a:gd name="connsiteY0" fmla="*/ 3396469 h 6135298"/>
              <a:gd name="connsiteX1" fmla="*/ 3396470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396469"/>
                </a:moveTo>
                <a:lnTo>
                  <a:pt x="3396470"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4"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ame 19">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9"/>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BACCE9B-837B-4603-8B90-C8FEBAB15ADA}"/>
              </a:ext>
            </a:extLst>
          </p:cNvPr>
          <p:cNvSpPr>
            <a:spLocks noGrp="1"/>
          </p:cNvSpPr>
          <p:nvPr>
            <p:ph type="title"/>
          </p:nvPr>
        </p:nvSpPr>
        <p:spPr>
          <a:xfrm>
            <a:off x="4286858" y="2756141"/>
            <a:ext cx="3618284" cy="1345720"/>
          </a:xfrm>
          <a:noFill/>
        </p:spPr>
        <p:txBody>
          <a:bodyPr vert="horz" lIns="91440" tIns="45720" rIns="91440" bIns="45720" rtlCol="0" anchor="ctr">
            <a:normAutofit/>
          </a:bodyPr>
          <a:lstStyle/>
          <a:p>
            <a:pPr algn="ctr"/>
            <a:r>
              <a:rPr lang="en-US" sz="2800" kern="1200" dirty="0">
                <a:solidFill>
                  <a:srgbClr val="080808"/>
                </a:solidFill>
                <a:latin typeface="+mj-lt"/>
                <a:ea typeface="+mj-ea"/>
                <a:cs typeface="+mj-cs"/>
              </a:rPr>
              <a:t>Let’s play a game</a:t>
            </a:r>
          </a:p>
        </p:txBody>
      </p:sp>
    </p:spTree>
    <p:extLst>
      <p:ext uri="{BB962C8B-B14F-4D97-AF65-F5344CB8AC3E}">
        <p14:creationId xmlns:p14="http://schemas.microsoft.com/office/powerpoint/2010/main" val="407379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2"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A8CDFD-BFAF-4E80-8594-CAA97CDCE0F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Self-attention</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Step 1</a:t>
            </a:r>
          </a:p>
        </p:txBody>
      </p:sp>
      <p:pic>
        <p:nvPicPr>
          <p:cNvPr id="27650" name="Picture 2">
            <a:extLst>
              <a:ext uri="{FF2B5EF4-FFF2-40B4-BE49-F238E27FC236}">
                <a16:creationId xmlns:a16="http://schemas.microsoft.com/office/drawing/2014/main" id="{E8069AE5-204A-4A1E-9345-DC91BD26AE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163023"/>
            <a:ext cx="7188199" cy="452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23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3A781-C3BB-4B8E-B2BA-859C39A1906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Self-attention Step 2</a:t>
            </a:r>
          </a:p>
        </p:txBody>
      </p:sp>
      <p:pic>
        <p:nvPicPr>
          <p:cNvPr id="28674" name="Picture 2" descr="A screenshot of a cell phone&#10;&#10;Description automatically generated">
            <a:extLst>
              <a:ext uri="{FF2B5EF4-FFF2-40B4-BE49-F238E27FC236}">
                <a16:creationId xmlns:a16="http://schemas.microsoft.com/office/drawing/2014/main" id="{EBF703F6-8EF2-402F-AEE1-75932390E5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549388"/>
            <a:ext cx="7188199" cy="3755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02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CE1ED-E89E-4AB0-830C-5549175683A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Self-attention Step 3-4</a:t>
            </a:r>
          </a:p>
        </p:txBody>
      </p:sp>
      <p:pic>
        <p:nvPicPr>
          <p:cNvPr id="29698" name="Picture 2">
            <a:extLst>
              <a:ext uri="{FF2B5EF4-FFF2-40B4-BE49-F238E27FC236}">
                <a16:creationId xmlns:a16="http://schemas.microsoft.com/office/drawing/2014/main" id="{4E39DFC6-9AD9-4C27-9CFB-223616C2C3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163023"/>
            <a:ext cx="7188199" cy="452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44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777BD-3E96-408F-9E67-D509DF2729C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Self-attention Step 5-6</a:t>
            </a:r>
          </a:p>
        </p:txBody>
      </p:sp>
      <p:pic>
        <p:nvPicPr>
          <p:cNvPr id="30724" name="Picture 4">
            <a:extLst>
              <a:ext uri="{FF2B5EF4-FFF2-40B4-BE49-F238E27FC236}">
                <a16:creationId xmlns:a16="http://schemas.microsoft.com/office/drawing/2014/main" id="{CA2B914B-60CB-4342-954A-0AE46DCD2D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4679" y="585051"/>
            <a:ext cx="5987260" cy="568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718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17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54A31C-382C-4FA5-A03A-93B2F8DD65B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Multi headed attention</a:t>
            </a:r>
          </a:p>
        </p:txBody>
      </p:sp>
      <p:pic>
        <p:nvPicPr>
          <p:cNvPr id="31746" name="Picture 2">
            <a:extLst>
              <a:ext uri="{FF2B5EF4-FFF2-40B4-BE49-F238E27FC236}">
                <a16:creationId xmlns:a16="http://schemas.microsoft.com/office/drawing/2014/main" id="{B84EDDF5-F886-4925-8642-6EC025BA08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441565"/>
            <a:ext cx="7188199" cy="397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335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C3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EA427A-9F61-4216-8730-2AAA4B39A778}"/>
              </a:ext>
            </a:extLst>
          </p:cNvPr>
          <p:cNvSpPr>
            <a:spLocks noGrp="1"/>
          </p:cNvSpPr>
          <p:nvPr>
            <p:ph type="title"/>
          </p:nvPr>
        </p:nvSpPr>
        <p:spPr>
          <a:xfrm>
            <a:off x="524256" y="516804"/>
            <a:ext cx="6594189" cy="1625210"/>
          </a:xfrm>
        </p:spPr>
        <p:txBody>
          <a:bodyPr>
            <a:normAutofit/>
          </a:bodyPr>
          <a:lstStyle/>
          <a:p>
            <a:r>
              <a:rPr lang="en-US">
                <a:solidFill>
                  <a:srgbClr val="FFFFFF"/>
                </a:solidFill>
              </a:rPr>
              <a:t>Visualizing attention</a:t>
            </a: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EF4A51-C448-41AA-80FB-2C62E6EC335B}"/>
              </a:ext>
            </a:extLst>
          </p:cNvPr>
          <p:cNvPicPr>
            <a:picLocks noChangeAspect="1"/>
          </p:cNvPicPr>
          <p:nvPr/>
        </p:nvPicPr>
        <p:blipFill>
          <a:blip r:embed="rId2"/>
          <a:stretch>
            <a:fillRect/>
          </a:stretch>
        </p:blipFill>
        <p:spPr>
          <a:xfrm>
            <a:off x="566744" y="2888102"/>
            <a:ext cx="6579910" cy="3191256"/>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DD57F01-46A5-41C4-9E7B-4F00D27214F5}"/>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Demo</a:t>
            </a:r>
          </a:p>
          <a:p>
            <a:r>
              <a:rPr lang="en-US" sz="2000" dirty="0">
                <a:solidFill>
                  <a:srgbClr val="FFFFFF"/>
                </a:solidFill>
                <a:hlinkClick r:id="rId3"/>
              </a:rPr>
              <a:t>http://localhost:8888/notebooks/nlp/Transformer%20probe.ipynb</a:t>
            </a:r>
            <a:endParaRPr lang="en-US" sz="2000" dirty="0">
              <a:solidFill>
                <a:srgbClr val="FFFFFF"/>
              </a:solidFill>
            </a:endParaRPr>
          </a:p>
        </p:txBody>
      </p:sp>
    </p:spTree>
    <p:extLst>
      <p:ext uri="{BB962C8B-B14F-4D97-AF65-F5344CB8AC3E}">
        <p14:creationId xmlns:p14="http://schemas.microsoft.com/office/powerpoint/2010/main" val="1008806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a:extLst>
              <a:ext uri="{FF2B5EF4-FFF2-40B4-BE49-F238E27FC236}">
                <a16:creationId xmlns:a16="http://schemas.microsoft.com/office/drawing/2014/main" id="{079F8BE8-767B-4DFF-999B-06D6451577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670558"/>
            <a:ext cx="10905066" cy="351688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BA1CAE1-4729-4523-9F75-87C2C5E4972F}"/>
              </a:ext>
            </a:extLst>
          </p:cNvPr>
          <p:cNvSpPr>
            <a:spLocks noGrp="1"/>
          </p:cNvSpPr>
          <p:nvPr>
            <p:ph type="title"/>
          </p:nvPr>
        </p:nvSpPr>
        <p:spPr>
          <a:xfrm>
            <a:off x="838200" y="365125"/>
            <a:ext cx="10515600" cy="1325563"/>
          </a:xfrm>
        </p:spPr>
        <p:txBody>
          <a:bodyPr/>
          <a:lstStyle/>
          <a:p>
            <a:r>
              <a:rPr lang="en-US" dirty="0"/>
              <a:t>Semantic relatedness from BERT embeddings</a:t>
            </a:r>
          </a:p>
        </p:txBody>
      </p:sp>
      <p:sp>
        <p:nvSpPr>
          <p:cNvPr id="4" name="Rectangle 3">
            <a:extLst>
              <a:ext uri="{FF2B5EF4-FFF2-40B4-BE49-F238E27FC236}">
                <a16:creationId xmlns:a16="http://schemas.microsoft.com/office/drawing/2014/main" id="{65199D2E-E9B0-4B96-A63E-91BE446A0B8A}"/>
              </a:ext>
            </a:extLst>
          </p:cNvPr>
          <p:cNvSpPr/>
          <p:nvPr/>
        </p:nvSpPr>
        <p:spPr>
          <a:xfrm>
            <a:off x="0" y="5656823"/>
            <a:ext cx="12192000" cy="646331"/>
          </a:xfrm>
          <a:prstGeom prst="rect">
            <a:avLst/>
          </a:prstGeom>
        </p:spPr>
        <p:txBody>
          <a:bodyPr wrap="square">
            <a:spAutoFit/>
          </a:bodyPr>
          <a:lstStyle/>
          <a:p>
            <a:pPr algn="ctr"/>
            <a:r>
              <a:rPr lang="en-US" dirty="0">
                <a:hlinkClick r:id="rId4"/>
              </a:rPr>
              <a:t>https://github.com/hanxiao/bert-as-service#q-so-which-layer-and-which-pooling-strategy-is-the-best</a:t>
            </a:r>
            <a:endParaRPr lang="en-US" dirty="0"/>
          </a:p>
          <a:p>
            <a:pPr algn="ctr"/>
            <a:r>
              <a:rPr lang="en-US" dirty="0"/>
              <a:t>4 classes, 20K news titles, UCI-News Aggregator Dataset</a:t>
            </a:r>
          </a:p>
        </p:txBody>
      </p:sp>
    </p:spTree>
    <p:extLst>
      <p:ext uri="{BB962C8B-B14F-4D97-AF65-F5344CB8AC3E}">
        <p14:creationId xmlns:p14="http://schemas.microsoft.com/office/powerpoint/2010/main" val="3116768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7BA78D-25EA-44A0-B51B-7A51BE3DA1AB}"/>
              </a:ext>
            </a:extLst>
          </p:cNvPr>
          <p:cNvPicPr>
            <a:picLocks noChangeAspect="1"/>
          </p:cNvPicPr>
          <p:nvPr/>
        </p:nvPicPr>
        <p:blipFill>
          <a:blip r:embed="rId2"/>
          <a:stretch>
            <a:fillRect/>
          </a:stretch>
        </p:blipFill>
        <p:spPr>
          <a:xfrm>
            <a:off x="942371" y="365125"/>
            <a:ext cx="1458051" cy="2887230"/>
          </a:xfrm>
          <a:prstGeom prst="rect">
            <a:avLst/>
          </a:prstGeom>
        </p:spPr>
      </p:pic>
      <p:pic>
        <p:nvPicPr>
          <p:cNvPr id="8" name="Picture 7">
            <a:extLst>
              <a:ext uri="{FF2B5EF4-FFF2-40B4-BE49-F238E27FC236}">
                <a16:creationId xmlns:a16="http://schemas.microsoft.com/office/drawing/2014/main" id="{CCE8A750-AF75-46E6-BE3F-08297CDD541C}"/>
              </a:ext>
            </a:extLst>
          </p:cNvPr>
          <p:cNvPicPr>
            <a:picLocks noChangeAspect="1"/>
          </p:cNvPicPr>
          <p:nvPr/>
        </p:nvPicPr>
        <p:blipFill>
          <a:blip r:embed="rId3"/>
          <a:stretch>
            <a:fillRect/>
          </a:stretch>
        </p:blipFill>
        <p:spPr>
          <a:xfrm>
            <a:off x="3390939" y="365125"/>
            <a:ext cx="1984970" cy="2887230"/>
          </a:xfrm>
          <a:prstGeom prst="rect">
            <a:avLst/>
          </a:prstGeom>
        </p:spPr>
      </p:pic>
      <p:pic>
        <p:nvPicPr>
          <p:cNvPr id="4" name="Picture 3">
            <a:extLst>
              <a:ext uri="{FF2B5EF4-FFF2-40B4-BE49-F238E27FC236}">
                <a16:creationId xmlns:a16="http://schemas.microsoft.com/office/drawing/2014/main" id="{8E462455-9F17-4AB6-B283-F903E445049B}"/>
              </a:ext>
            </a:extLst>
          </p:cNvPr>
          <p:cNvPicPr>
            <a:picLocks noChangeAspect="1"/>
          </p:cNvPicPr>
          <p:nvPr/>
        </p:nvPicPr>
        <p:blipFill>
          <a:blip r:embed="rId4"/>
          <a:stretch>
            <a:fillRect/>
          </a:stretch>
        </p:blipFill>
        <p:spPr>
          <a:xfrm>
            <a:off x="422949" y="3676552"/>
            <a:ext cx="5208923" cy="2252859"/>
          </a:xfrm>
          <a:prstGeom prst="rect">
            <a:avLst/>
          </a:prstGeom>
        </p:spPr>
      </p:pic>
      <p:sp>
        <p:nvSpPr>
          <p:cNvPr id="7" name="Rectangle 6">
            <a:extLst>
              <a:ext uri="{FF2B5EF4-FFF2-40B4-BE49-F238E27FC236}">
                <a16:creationId xmlns:a16="http://schemas.microsoft.com/office/drawing/2014/main" id="{D9BF3093-A859-4DC1-A444-01C64CBD21F1}"/>
              </a:ext>
            </a:extLst>
          </p:cNvPr>
          <p:cNvSpPr/>
          <p:nvPr/>
        </p:nvSpPr>
        <p:spPr>
          <a:xfrm>
            <a:off x="6096000" y="2230733"/>
            <a:ext cx="5257800" cy="394622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dirty="0"/>
              <a:t>“…deep language models can represent the types of syntactic and semantic abstractions traditionally believed necessary for language processing, and moreover that they can model complex interactions between different levels of hierarchical information.”</a:t>
            </a:r>
          </a:p>
        </p:txBody>
      </p:sp>
    </p:spTree>
    <p:extLst>
      <p:ext uri="{BB962C8B-B14F-4D97-AF65-F5344CB8AC3E}">
        <p14:creationId xmlns:p14="http://schemas.microsoft.com/office/powerpoint/2010/main" val="94371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AE3A-8C52-4466-A88E-3D6F17C1A308}"/>
              </a:ext>
            </a:extLst>
          </p:cNvPr>
          <p:cNvSpPr>
            <a:spLocks noGrp="1"/>
          </p:cNvSpPr>
          <p:nvPr>
            <p:ph type="title"/>
          </p:nvPr>
        </p:nvSpPr>
        <p:spPr/>
        <p:txBody>
          <a:bodyPr>
            <a:normAutofit/>
          </a:bodyPr>
          <a:lstStyle/>
          <a:p>
            <a:r>
              <a:rPr lang="en-US" dirty="0"/>
              <a:t>BERT can reconstruct parse trees from the Penn Treebank</a:t>
            </a:r>
          </a:p>
        </p:txBody>
      </p:sp>
      <p:sp>
        <p:nvSpPr>
          <p:cNvPr id="4" name="Rectangle 3">
            <a:extLst>
              <a:ext uri="{FF2B5EF4-FFF2-40B4-BE49-F238E27FC236}">
                <a16:creationId xmlns:a16="http://schemas.microsoft.com/office/drawing/2014/main" id="{913B3B8A-405D-4186-A9A9-B846EDB87930}"/>
              </a:ext>
            </a:extLst>
          </p:cNvPr>
          <p:cNvSpPr/>
          <p:nvPr/>
        </p:nvSpPr>
        <p:spPr>
          <a:xfrm>
            <a:off x="0" y="6106319"/>
            <a:ext cx="12192000" cy="369332"/>
          </a:xfrm>
          <a:prstGeom prst="rect">
            <a:avLst/>
          </a:prstGeom>
        </p:spPr>
        <p:txBody>
          <a:bodyPr wrap="square">
            <a:spAutoFit/>
          </a:bodyPr>
          <a:lstStyle/>
          <a:p>
            <a:pPr algn="ctr"/>
            <a:r>
              <a:rPr lang="en-US" dirty="0">
                <a:hlinkClick r:id="rId2"/>
              </a:rPr>
              <a:t>https://nlp.stanford.edu//~johnhew//structural-probe.html?utm_source=quora&amp;utm_medium=referral#the-structural-probe</a:t>
            </a:r>
            <a:endParaRPr lang="en-US" dirty="0"/>
          </a:p>
        </p:txBody>
      </p:sp>
      <p:sp>
        <p:nvSpPr>
          <p:cNvPr id="5" name="Rectangle 4">
            <a:extLst>
              <a:ext uri="{FF2B5EF4-FFF2-40B4-BE49-F238E27FC236}">
                <a16:creationId xmlns:a16="http://schemas.microsoft.com/office/drawing/2014/main" id="{9FA0892A-09DB-44B7-BAB9-1997280C4DA9}"/>
              </a:ext>
            </a:extLst>
          </p:cNvPr>
          <p:cNvSpPr/>
          <p:nvPr/>
        </p:nvSpPr>
        <p:spPr>
          <a:xfrm>
            <a:off x="718930" y="5459988"/>
            <a:ext cx="10634870" cy="646331"/>
          </a:xfrm>
          <a:prstGeom prst="rect">
            <a:avLst/>
          </a:prstGeom>
        </p:spPr>
        <p:txBody>
          <a:bodyPr wrap="square">
            <a:spAutoFit/>
          </a:bodyPr>
          <a:lstStyle/>
          <a:p>
            <a:r>
              <a:rPr lang="en-US" dirty="0">
                <a:solidFill>
                  <a:srgbClr val="515151"/>
                </a:solidFill>
                <a:latin typeface="PT Serif"/>
              </a:rPr>
              <a:t>We hope that the targeted case studies we’ve run on BERT and </a:t>
            </a:r>
            <a:r>
              <a:rPr lang="en-US" dirty="0" err="1">
                <a:solidFill>
                  <a:srgbClr val="515151"/>
                </a:solidFill>
                <a:latin typeface="PT Serif"/>
              </a:rPr>
              <a:t>ELMo</a:t>
            </a:r>
            <a:r>
              <a:rPr lang="en-US" dirty="0">
                <a:solidFill>
                  <a:srgbClr val="515151"/>
                </a:solidFill>
                <a:latin typeface="PT Serif"/>
              </a:rPr>
              <a:t> will be just the start of a wide range of inquiry into the syntactic properties of the geometry of contextualized word representations.</a:t>
            </a:r>
            <a:endParaRPr lang="en-US" dirty="0"/>
          </a:p>
        </p:txBody>
      </p:sp>
      <p:pic>
        <p:nvPicPr>
          <p:cNvPr id="21508" name="Picture 4" descr="Image result for context and position matter in bert">
            <a:extLst>
              <a:ext uri="{FF2B5EF4-FFF2-40B4-BE49-F238E27FC236}">
                <a16:creationId xmlns:a16="http://schemas.microsoft.com/office/drawing/2014/main" id="{7052590C-C22C-4638-B2BF-7D50B1C69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942" y="1690688"/>
            <a:ext cx="4840179" cy="358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602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92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84E6C7-6324-4DF6-9477-C0F75F710C9B}"/>
              </a:ext>
            </a:extLst>
          </p:cNvPr>
          <p:cNvSpPr>
            <a:spLocks noGrp="1"/>
          </p:cNvSpPr>
          <p:nvPr>
            <p:ph type="title"/>
          </p:nvPr>
        </p:nvSpPr>
        <p:spPr>
          <a:xfrm>
            <a:off x="524256" y="516804"/>
            <a:ext cx="6594189" cy="1625210"/>
          </a:xfrm>
        </p:spPr>
        <p:txBody>
          <a:bodyPr>
            <a:normAutofit/>
          </a:bodyPr>
          <a:lstStyle/>
          <a:p>
            <a:r>
              <a:rPr lang="en-US" dirty="0">
                <a:solidFill>
                  <a:srgbClr val="FFFFFF"/>
                </a:solidFill>
              </a:rPr>
              <a:t>Semantic meaning</a:t>
            </a: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4D9B0E2-7AA9-43B7-9218-D164C58CF78D}"/>
              </a:ext>
            </a:extLst>
          </p:cNvPr>
          <p:cNvPicPr>
            <a:picLocks noChangeAspect="1"/>
          </p:cNvPicPr>
          <p:nvPr/>
        </p:nvPicPr>
        <p:blipFill>
          <a:blip r:embed="rId2"/>
          <a:stretch>
            <a:fillRect/>
          </a:stretch>
        </p:blipFill>
        <p:spPr>
          <a:xfrm>
            <a:off x="600550" y="2660287"/>
            <a:ext cx="6512297" cy="3646887"/>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08524B5-9EE7-4352-8E4D-8478879CC25F}"/>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Demo</a:t>
            </a:r>
          </a:p>
          <a:p>
            <a:r>
              <a:rPr lang="en-US" sz="2000" dirty="0">
                <a:solidFill>
                  <a:srgbClr val="FFFFFF"/>
                </a:solidFill>
                <a:hlinkClick r:id="rId3"/>
              </a:rPr>
              <a:t>http://localhost:8888/notebooks/nlp/sentence%20to%20embeddings.ipynb</a:t>
            </a:r>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166687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Image result for michael jackson glove">
            <a:extLst>
              <a:ext uri="{FF2B5EF4-FFF2-40B4-BE49-F238E27FC236}">
                <a16:creationId xmlns:a16="http://schemas.microsoft.com/office/drawing/2014/main" id="{953911E4-7F16-4EC6-A336-5FEB28181C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0467" y="643467"/>
            <a:ext cx="557106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342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8">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10">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6C45226-89B6-4DCE-AC3F-19BF7A81BF1D}"/>
              </a:ext>
            </a:extLst>
          </p:cNvPr>
          <p:cNvSpPr>
            <a:spLocks noGrp="1"/>
          </p:cNvSpPr>
          <p:nvPr>
            <p:ph type="title"/>
          </p:nvPr>
        </p:nvSpPr>
        <p:spPr>
          <a:xfrm>
            <a:off x="888631" y="2358391"/>
            <a:ext cx="3498979" cy="2453676"/>
          </a:xfrm>
        </p:spPr>
        <p:txBody>
          <a:bodyPr>
            <a:normAutofit/>
          </a:bodyPr>
          <a:lstStyle/>
          <a:p>
            <a:pPr algn="ctr"/>
            <a:r>
              <a:rPr lang="en-US" sz="3600" dirty="0">
                <a:solidFill>
                  <a:srgbClr val="FFFFFE"/>
                </a:solidFill>
              </a:rPr>
              <a:t>Language Generation Demo</a:t>
            </a:r>
          </a:p>
        </p:txBody>
      </p:sp>
      <p:sp>
        <p:nvSpPr>
          <p:cNvPr id="3" name="Content Placeholder 2">
            <a:extLst>
              <a:ext uri="{FF2B5EF4-FFF2-40B4-BE49-F238E27FC236}">
                <a16:creationId xmlns:a16="http://schemas.microsoft.com/office/drawing/2014/main" id="{42A8D909-0940-4910-AC6D-5D874412678D}"/>
              </a:ext>
            </a:extLst>
          </p:cNvPr>
          <p:cNvSpPr>
            <a:spLocks noGrp="1"/>
          </p:cNvSpPr>
          <p:nvPr>
            <p:ph idx="1"/>
          </p:nvPr>
        </p:nvSpPr>
        <p:spPr>
          <a:xfrm>
            <a:off x="5118447" y="797594"/>
            <a:ext cx="6281873" cy="2393369"/>
          </a:xfrm>
        </p:spPr>
        <p:txBody>
          <a:bodyPr anchor="ctr">
            <a:normAutofit/>
          </a:bodyPr>
          <a:lstStyle/>
          <a:p>
            <a:r>
              <a:rPr lang="en-US" sz="1800" dirty="0">
                <a:hlinkClick r:id="rId2"/>
              </a:rPr>
              <a:t>https://transformer.huggingface.co/doc/gpt2-large</a:t>
            </a:r>
            <a:endParaRPr lang="en-US" sz="1800" dirty="0"/>
          </a:p>
        </p:txBody>
      </p:sp>
      <p:sp>
        <p:nvSpPr>
          <p:cNvPr id="39" name="Rectangle 38">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803E8D2-D7E1-4598-BA16-5C2CB5C1C9E1}"/>
              </a:ext>
            </a:extLst>
          </p:cNvPr>
          <p:cNvPicPr>
            <a:picLocks noChangeAspect="1"/>
          </p:cNvPicPr>
          <p:nvPr/>
        </p:nvPicPr>
        <p:blipFill>
          <a:blip r:embed="rId3"/>
          <a:stretch>
            <a:fillRect/>
          </a:stretch>
        </p:blipFill>
        <p:spPr>
          <a:xfrm>
            <a:off x="5269675" y="4622998"/>
            <a:ext cx="5956764" cy="491433"/>
          </a:xfrm>
          <a:prstGeom prst="rect">
            <a:avLst/>
          </a:prstGeom>
          <a:ln w="9525">
            <a:noFill/>
          </a:ln>
        </p:spPr>
      </p:pic>
    </p:spTree>
    <p:extLst>
      <p:ext uri="{BB962C8B-B14F-4D97-AF65-F5344CB8AC3E}">
        <p14:creationId xmlns:p14="http://schemas.microsoft.com/office/powerpoint/2010/main" val="1485886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Questions</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a:bodyPr>
          <a:lstStyle/>
          <a:p>
            <a:r>
              <a:rPr lang="en-US" sz="2000" dirty="0">
                <a:solidFill>
                  <a:srgbClr val="E7E6E6"/>
                </a:solidFill>
                <a:latin typeface="Segoe UI" panose="020B0502040204020203" pitchFamily="34" charset="0"/>
                <a:cs typeface="Segoe UI" panose="020B0502040204020203" pitchFamily="34" charset="0"/>
              </a:rPr>
              <a:t>Thank you for your attention</a:t>
            </a:r>
          </a:p>
        </p:txBody>
      </p:sp>
    </p:spTree>
    <p:extLst>
      <p:ext uri="{BB962C8B-B14F-4D97-AF65-F5344CB8AC3E}">
        <p14:creationId xmlns:p14="http://schemas.microsoft.com/office/powerpoint/2010/main" val="23729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E92B-3F39-4708-BA60-B527CA75DCC7}"/>
              </a:ext>
            </a:extLst>
          </p:cNvPr>
          <p:cNvSpPr>
            <a:spLocks noGrp="1"/>
          </p:cNvSpPr>
          <p:nvPr>
            <p:ph type="title"/>
          </p:nvPr>
        </p:nvSpPr>
        <p:spPr>
          <a:xfrm>
            <a:off x="838200" y="365125"/>
            <a:ext cx="10515600" cy="1325563"/>
          </a:xfrm>
        </p:spPr>
        <p:txBody>
          <a:bodyPr/>
          <a:lstStyle/>
          <a:p>
            <a:r>
              <a:rPr lang="en-US"/>
              <a:t>Dive deeper?</a:t>
            </a:r>
            <a:endParaRPr lang="en-US" dirty="0"/>
          </a:p>
        </p:txBody>
      </p:sp>
      <p:pic>
        <p:nvPicPr>
          <p:cNvPr id="23554" name="Picture 2">
            <a:extLst>
              <a:ext uri="{FF2B5EF4-FFF2-40B4-BE49-F238E27FC236}">
                <a16:creationId xmlns:a16="http://schemas.microsoft.com/office/drawing/2014/main" id="{A5FED4F6-D108-4A19-8762-0343F23E57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41652"/>
            <a:ext cx="10515600" cy="3319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16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170" name="Picture 2" descr="Image result for indian swastika">
            <a:extLst>
              <a:ext uri="{FF2B5EF4-FFF2-40B4-BE49-F238E27FC236}">
                <a16:creationId xmlns:a16="http://schemas.microsoft.com/office/drawing/2014/main" id="{1B665D6B-8205-4C90-977D-908E2B2311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41324" y="804672"/>
            <a:ext cx="7109352" cy="3554676"/>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79EDE4-3E85-4A36-8AAB-72BFEE1C5D35}"/>
              </a:ext>
            </a:extLst>
          </p:cNvPr>
          <p:cNvSpPr/>
          <p:nvPr/>
        </p:nvSpPr>
        <p:spPr>
          <a:xfrm>
            <a:off x="647700" y="4861450"/>
            <a:ext cx="11174186" cy="1708160"/>
          </a:xfrm>
          <a:prstGeom prst="rect">
            <a:avLst/>
          </a:prstGeom>
        </p:spPr>
        <p:txBody>
          <a:bodyPr wrap="square">
            <a:spAutoFit/>
          </a:bodyPr>
          <a:lstStyle/>
          <a:p>
            <a:pPr algn="ctr">
              <a:spcAft>
                <a:spcPts val="600"/>
              </a:spcAft>
            </a:pPr>
            <a:r>
              <a:rPr lang="en-US" dirty="0"/>
              <a:t>Symbols mean different things!</a:t>
            </a:r>
            <a:endParaRPr lang="en-US" dirty="0">
              <a:hlinkClick r:id="rId3"/>
            </a:endParaRPr>
          </a:p>
          <a:p>
            <a:pPr algn="ctr">
              <a:spcAft>
                <a:spcPts val="600"/>
              </a:spcAft>
            </a:pPr>
            <a:r>
              <a:rPr lang="en-US" dirty="0">
                <a:hlinkClick r:id="rId3"/>
              </a:rPr>
              <a:t>https://www.npr.org/sections/codeswitch/2016/10/28/499475248/diwali-dilemma-my-complicated-relationship-with-the-swastika</a:t>
            </a:r>
            <a:endParaRPr lang="en-US" dirty="0"/>
          </a:p>
          <a:p>
            <a:pPr algn="ctr">
              <a:spcAft>
                <a:spcPts val="600"/>
              </a:spcAft>
            </a:pPr>
            <a:r>
              <a:rPr lang="en-US" dirty="0">
                <a:hlinkClick r:id="rId4"/>
              </a:rPr>
              <a:t>https://www.npr.org/player/embed/499475248/499796189</a:t>
            </a:r>
            <a:endParaRPr lang="en-US" dirty="0"/>
          </a:p>
          <a:p>
            <a:pPr algn="ctr">
              <a:spcAft>
                <a:spcPts val="600"/>
              </a:spcAft>
            </a:pPr>
            <a:endParaRPr lang="en-US" dirty="0"/>
          </a:p>
        </p:txBody>
      </p:sp>
      <p:sp>
        <p:nvSpPr>
          <p:cNvPr id="5" name="Rectangle 4">
            <a:extLst>
              <a:ext uri="{FF2B5EF4-FFF2-40B4-BE49-F238E27FC236}">
                <a16:creationId xmlns:a16="http://schemas.microsoft.com/office/drawing/2014/main" id="{C0997987-61A3-42A3-BCDC-A36838ADF7F8}"/>
              </a:ext>
            </a:extLst>
          </p:cNvPr>
          <p:cNvSpPr/>
          <p:nvPr/>
        </p:nvSpPr>
        <p:spPr>
          <a:xfrm>
            <a:off x="1920792" y="207955"/>
            <a:ext cx="4314001" cy="369332"/>
          </a:xfrm>
          <a:prstGeom prst="rect">
            <a:avLst/>
          </a:prstGeom>
        </p:spPr>
        <p:txBody>
          <a:bodyPr wrap="none">
            <a:spAutoFit/>
          </a:bodyPr>
          <a:lstStyle/>
          <a:p>
            <a:r>
              <a:rPr lang="en-US" dirty="0">
                <a:solidFill>
                  <a:srgbClr val="222222"/>
                </a:solidFill>
                <a:latin typeface="Arial" panose="020B0604020202020204" pitchFamily="34" charset="0"/>
              </a:rPr>
              <a:t>symbol of auspiciousness and good luck</a:t>
            </a:r>
            <a:endParaRPr lang="en-US" dirty="0"/>
          </a:p>
        </p:txBody>
      </p:sp>
      <p:sp>
        <p:nvSpPr>
          <p:cNvPr id="9" name="Rectangle 8">
            <a:extLst>
              <a:ext uri="{FF2B5EF4-FFF2-40B4-BE49-F238E27FC236}">
                <a16:creationId xmlns:a16="http://schemas.microsoft.com/office/drawing/2014/main" id="{BF59B756-5E71-4FCB-9968-D4097737C237}"/>
              </a:ext>
            </a:extLst>
          </p:cNvPr>
          <p:cNvSpPr/>
          <p:nvPr/>
        </p:nvSpPr>
        <p:spPr>
          <a:xfrm>
            <a:off x="6755089" y="207955"/>
            <a:ext cx="2364750" cy="369332"/>
          </a:xfrm>
          <a:prstGeom prst="rect">
            <a:avLst/>
          </a:prstGeom>
        </p:spPr>
        <p:txBody>
          <a:bodyPr wrap="none">
            <a:spAutoFit/>
          </a:bodyPr>
          <a:lstStyle/>
          <a:p>
            <a:r>
              <a:rPr lang="en-US" dirty="0">
                <a:solidFill>
                  <a:srgbClr val="222222"/>
                </a:solidFill>
                <a:latin typeface="Arial" panose="020B0604020202020204" pitchFamily="34" charset="0"/>
              </a:rPr>
              <a:t>symbol of oppression</a:t>
            </a:r>
            <a:endParaRPr lang="en-US" dirty="0"/>
          </a:p>
        </p:txBody>
      </p:sp>
    </p:spTree>
    <p:extLst>
      <p:ext uri="{BB962C8B-B14F-4D97-AF65-F5344CB8AC3E}">
        <p14:creationId xmlns:p14="http://schemas.microsoft.com/office/powerpoint/2010/main" val="285009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8770-0AF1-4D15-B869-708FF884C225}"/>
              </a:ext>
            </a:extLst>
          </p:cNvPr>
          <p:cNvSpPr>
            <a:spLocks noGrp="1"/>
          </p:cNvSpPr>
          <p:nvPr>
            <p:ph type="title"/>
          </p:nvPr>
        </p:nvSpPr>
        <p:spPr/>
        <p:txBody>
          <a:bodyPr/>
          <a:lstStyle/>
          <a:p>
            <a:r>
              <a:rPr lang="en-US" dirty="0"/>
              <a:t>Further Play</a:t>
            </a:r>
          </a:p>
        </p:txBody>
      </p:sp>
      <p:sp>
        <p:nvSpPr>
          <p:cNvPr id="3" name="Content Placeholder 2">
            <a:extLst>
              <a:ext uri="{FF2B5EF4-FFF2-40B4-BE49-F238E27FC236}">
                <a16:creationId xmlns:a16="http://schemas.microsoft.com/office/drawing/2014/main" id="{21F45C2A-028D-4BB8-860B-5E62977966C2}"/>
              </a:ext>
            </a:extLst>
          </p:cNvPr>
          <p:cNvSpPr>
            <a:spLocks noGrp="1"/>
          </p:cNvSpPr>
          <p:nvPr>
            <p:ph idx="1"/>
          </p:nvPr>
        </p:nvSpPr>
        <p:spPr/>
        <p:txBody>
          <a:bodyPr>
            <a:normAutofit fontScale="92500" lnSpcReduction="10000"/>
          </a:bodyPr>
          <a:lstStyle/>
          <a:p>
            <a:r>
              <a:rPr lang="en-US" dirty="0">
                <a:hlinkClick r:id="rId3"/>
              </a:rPr>
              <a:t>https://demo.allennlp.org/reading-comprehension</a:t>
            </a:r>
            <a:endParaRPr lang="en-US" dirty="0">
              <a:hlinkClick r:id="rId4"/>
            </a:endParaRPr>
          </a:p>
          <a:p>
            <a:r>
              <a:rPr lang="en-US" dirty="0">
                <a:hlinkClick r:id="rId4"/>
              </a:rPr>
              <a:t>http://github/google-research/bert/</a:t>
            </a:r>
          </a:p>
          <a:p>
            <a:r>
              <a:rPr lang="en-US" dirty="0">
                <a:hlinkClick r:id="rId4"/>
              </a:rPr>
              <a:t>http://hunterheidenreich.com/blog/intro-to-word-embeddings/</a:t>
            </a:r>
            <a:endParaRPr lang="en-US" dirty="0"/>
          </a:p>
          <a:p>
            <a:r>
              <a:rPr lang="en-US" dirty="0">
                <a:hlinkClick r:id="rId5"/>
              </a:rPr>
              <a:t>https://cai.tools.sap/blog/glove-and-fasttext-two-popular-word-vector-models-in-nlp/</a:t>
            </a:r>
            <a:endParaRPr lang="en-US" dirty="0"/>
          </a:p>
          <a:p>
            <a:r>
              <a:rPr lang="en-US" dirty="0">
                <a:hlinkClick r:id="rId6"/>
              </a:rPr>
              <a:t>https://gluebenchmark.com/</a:t>
            </a:r>
            <a:endParaRPr lang="en-US" dirty="0"/>
          </a:p>
          <a:p>
            <a:r>
              <a:rPr lang="en-US" dirty="0">
                <a:hlinkClick r:id="rId7"/>
              </a:rPr>
              <a:t>http://jalammar.github.io/illustrated-bert/</a:t>
            </a:r>
            <a:endParaRPr lang="en-US" dirty="0"/>
          </a:p>
          <a:p>
            <a:r>
              <a:rPr lang="en-US" dirty="0">
                <a:hlinkClick r:id="rId8"/>
              </a:rPr>
              <a:t>https://towardsdatascience.com/from-pre-trained-word-embeddings-to-pre-trained-language-models-focus-on-bert-343815627598</a:t>
            </a:r>
            <a:endParaRPr lang="en-US" dirty="0"/>
          </a:p>
          <a:p>
            <a:r>
              <a:rPr lang="en-US" dirty="0">
                <a:hlinkClick r:id="rId9"/>
              </a:rPr>
              <a:t>https://github.com/huggingface/transformers</a:t>
            </a:r>
            <a:endParaRPr lang="en-US" dirty="0"/>
          </a:p>
          <a:p>
            <a:endParaRPr lang="en-US" dirty="0"/>
          </a:p>
        </p:txBody>
      </p:sp>
    </p:spTree>
    <p:extLst>
      <p:ext uri="{BB962C8B-B14F-4D97-AF65-F5344CB8AC3E}">
        <p14:creationId xmlns:p14="http://schemas.microsoft.com/office/powerpoint/2010/main" val="29094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83A5C14-ED91-4CD1-809E-D29FF97C9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56065185-5C34-4F86-AA96-AA4D065B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01600" sx="102000" sy="102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8" name="Picture 2" descr="Image result for hugging face">
            <a:extLst>
              <a:ext uri="{FF2B5EF4-FFF2-40B4-BE49-F238E27FC236}">
                <a16:creationId xmlns:a16="http://schemas.microsoft.com/office/drawing/2014/main" id="{1F3DF0CC-7660-430B-894C-52340130553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335" r="1" b="13832"/>
          <a:stretch/>
        </p:blipFill>
        <p:spPr bwMode="auto">
          <a:xfrm>
            <a:off x="1114426" y="10"/>
            <a:ext cx="9963149" cy="6857990"/>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781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Image result for elmo">
            <a:extLst>
              <a:ext uri="{FF2B5EF4-FFF2-40B4-BE49-F238E27FC236}">
                <a16:creationId xmlns:a16="http://schemas.microsoft.com/office/drawing/2014/main" id="{889AB740-3AA7-415E-B82C-67F8D5C713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0467" y="643467"/>
            <a:ext cx="5571065"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60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Image result for BERT">
            <a:extLst>
              <a:ext uri="{FF2B5EF4-FFF2-40B4-BE49-F238E27FC236}">
                <a16:creationId xmlns:a16="http://schemas.microsoft.com/office/drawing/2014/main" id="{A7757210-62B0-4E01-9BE9-9D84997BD1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179" r="1" b="1"/>
          <a:stretch/>
        </p:blipFill>
        <p:spPr bwMode="auto">
          <a:xfrm>
            <a:off x="643467" y="643467"/>
            <a:ext cx="1090506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5" name="Isosceles Triangle 84">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83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Image result for megatron">
            <a:extLst>
              <a:ext uri="{FF2B5EF4-FFF2-40B4-BE49-F238E27FC236}">
                <a16:creationId xmlns:a16="http://schemas.microsoft.com/office/drawing/2014/main" id="{CAAA6FFB-B348-403B-9ECC-61413176FA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2561" y="643467"/>
            <a:ext cx="406687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508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1115</Words>
  <Application>Microsoft Office PowerPoint</Application>
  <PresentationFormat>Widescreen</PresentationFormat>
  <Paragraphs>142</Paragraphs>
  <Slides>54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PT Serif</vt:lpstr>
      <vt:lpstr>Arial</vt:lpstr>
      <vt:lpstr>Calibri</vt:lpstr>
      <vt:lpstr>Calibri Light</vt:lpstr>
      <vt:lpstr>Franklin Gothic Book</vt:lpstr>
      <vt:lpstr>Segoe UI</vt:lpstr>
      <vt:lpstr>Tw Cen MT</vt:lpstr>
      <vt:lpstr>Office Theme</vt:lpstr>
      <vt:lpstr>Dhruv Sakalley https://www.linkedin.com/in/dhruv-sakalley-5146a921/</vt:lpstr>
      <vt:lpstr>Who Am I</vt:lpstr>
      <vt:lpstr>PowerPoint Presentation</vt:lpstr>
      <vt:lpstr>Let’s play a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is the scaffold of our minds.</vt:lpstr>
      <vt:lpstr>PowerPoint Presentation</vt:lpstr>
      <vt:lpstr>PowerPoint Presentation</vt:lpstr>
      <vt:lpstr>PowerPoint Presentation</vt:lpstr>
      <vt:lpstr>Independent Identical Distribution (IID)    Out of Distribution (OOD)</vt:lpstr>
      <vt:lpstr>Representation learning – At a sentence level</vt:lpstr>
      <vt:lpstr>Why special tools for language?</vt:lpstr>
      <vt:lpstr>Why special tools for language?</vt:lpstr>
      <vt:lpstr>Classical NLP</vt:lpstr>
      <vt:lpstr>Early days</vt:lpstr>
      <vt:lpstr>Stars of Classical NLP</vt:lpstr>
      <vt:lpstr>PowerPoint Presentation</vt:lpstr>
      <vt:lpstr>PowerPoint Presentation</vt:lpstr>
      <vt:lpstr>“A man is known by the company he keeps”</vt:lpstr>
      <vt:lpstr>Convolution Neural Networks</vt:lpstr>
      <vt:lpstr>Recurrent Neural Networks, Seq2Seq models</vt:lpstr>
      <vt:lpstr>PowerPoint Presentation</vt:lpstr>
      <vt:lpstr>PowerPoint Presentation</vt:lpstr>
      <vt:lpstr>Era of Pretrained Language Models &amp; Contextual Word Embeddings</vt:lpstr>
      <vt:lpstr>PowerPoint Presentation</vt:lpstr>
      <vt:lpstr>PowerPoint Presentation</vt:lpstr>
      <vt:lpstr>PowerPoint Presentation</vt:lpstr>
      <vt:lpstr>PowerPoint Presentation</vt:lpstr>
      <vt:lpstr>Transformers</vt:lpstr>
      <vt:lpstr>Transformers</vt:lpstr>
      <vt:lpstr>How to train a language model?</vt:lpstr>
      <vt:lpstr> What good is a pretrained transformer?</vt:lpstr>
      <vt:lpstr>Self-attention</vt:lpstr>
      <vt:lpstr>Self-attention Step 1</vt:lpstr>
      <vt:lpstr>Self-attention Step 2</vt:lpstr>
      <vt:lpstr>Self-attention Step 3-4</vt:lpstr>
      <vt:lpstr>Self-attention Step 5-6</vt:lpstr>
      <vt:lpstr>Multi headed attention</vt:lpstr>
      <vt:lpstr>Visualizing attention</vt:lpstr>
      <vt:lpstr>Semantic relatedness from BERT embeddings</vt:lpstr>
      <vt:lpstr>PowerPoint Presentation</vt:lpstr>
      <vt:lpstr>BERT can reconstruct parse trees from the Penn Treebank</vt:lpstr>
      <vt:lpstr>Semantic meaning</vt:lpstr>
      <vt:lpstr>Language Generation Demo</vt:lpstr>
      <vt:lpstr>Questions</vt:lpstr>
      <vt:lpstr>Dive deeper?</vt:lpstr>
      <vt:lpstr>PowerPoint Presentation</vt:lpstr>
      <vt:lpstr>Further Play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2020-02-18T21:11:43Z</dcterms:created>
  <dcterms:modified xsi:type="dcterms:W3CDTF">2020-02-20T01:55:45Z</dcterms:modified>
</cp:coreProperties>
</file>